
<file path=[Content_Types].xml><?xml version="1.0" encoding="utf-8"?>
<Types xmlns="http://schemas.openxmlformats.org/package/2006/content-types">
  <Default Extension="emf" ContentType="image/x-emf"/>
  <Default Extension="jpg" ContentType="image/jp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0" r:id="rId4"/>
    <p:sldId id="261" r:id="rId5"/>
    <p:sldId id="262" r:id="rId6"/>
    <p:sldId id="263" r:id="rId7"/>
    <p:sldId id="258" r:id="rId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Background" id="{2697F491-5D94-EFBF-88D9-7BB87841C3BD}">
          <p14:sldIdLst>
            <p14:sldId id="256"/>
            <p14:sldId id="257"/>
          </p14:sldIdLst>
        </p14:section>
        <p14:section name="Poster" id="{A9782708-E589-2143-6217-3C7A39FF7851}">
          <p14:sldIdLst>
            <p14:sldId id="260"/>
            <p14:sldId id="261"/>
            <p14:sldId id="262"/>
            <p14:sldId id="263"/>
            <p14:sldId id="25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8"/>
    <p:restoredTop sz="94610"/>
  </p:normalViewPr>
  <p:slideViewPr>
    <p:cSldViewPr snapToGrid="0" snapToObjects="1">
      <p:cViewPr varScale="1">
        <p:scale>
          <a:sx n="120" d="100"/>
          <a:sy n="120" d="100"/>
        </p:scale>
        <p:origin x="3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Thermal (ETH)</c:v>
                </c:pt>
              </c:strCache>
            </c:strRef>
          </c:tx>
          <c:spPr>
            <a:ln>
              <a:noFill/>
            </a:ln>
            <a:effectLst/>
          </c:spPr>
          <c:marker>
            <c:symbol val="circle"/>
            <c:size val="5"/>
            <c:spPr>
              <a:solidFill>
                <a:srgbClr val="5B7FC7"/>
              </a:solidFill>
              <a:ln w="9525" cap="flat">
                <a:solidFill>
                  <a:srgbClr val="5B7FC7"/>
                </a:solidFill>
                <a:prstDash val="solid"/>
                <a:round/>
              </a:ln>
              <a:effectLst/>
            </c:spPr>
          </c:marker>
          <c:xVal>
            <c:numRef>
              <c:f>Sheet1!$A$2:$A$179</c:f>
              <c:numCache>
                <c:formatCode>General</c:formatCode>
                <c:ptCount val="178"/>
                <c:pt idx="0">
                  <c:v>0.2</c:v>
                </c:pt>
                <c:pt idx="1">
                  <c:v>2.34</c:v>
                </c:pt>
                <c:pt idx="2">
                  <c:v>2.5579999999999998</c:v>
                </c:pt>
                <c:pt idx="3">
                  <c:v>1.3540000000000001</c:v>
                </c:pt>
                <c:pt idx="4">
                  <c:v>3.9950000000000001</c:v>
                </c:pt>
                <c:pt idx="5">
                  <c:v>1.8360000000000001</c:v>
                </c:pt>
                <c:pt idx="6">
                  <c:v>3.24</c:v>
                </c:pt>
                <c:pt idx="7">
                  <c:v>2.5590000000000002</c:v>
                </c:pt>
                <c:pt idx="8">
                  <c:v>2.3149999999999999</c:v>
                </c:pt>
                <c:pt idx="9">
                  <c:v>2.6760000000000002</c:v>
                </c:pt>
                <c:pt idx="10">
                  <c:v>3.0910000000000002</c:v>
                </c:pt>
                <c:pt idx="11">
                  <c:v>3.38</c:v>
                </c:pt>
                <c:pt idx="12">
                  <c:v>2.806</c:v>
                </c:pt>
                <c:pt idx="13">
                  <c:v>3.774</c:v>
                </c:pt>
                <c:pt idx="14">
                  <c:v>3.8170000000000002</c:v>
                </c:pt>
                <c:pt idx="15">
                  <c:v>2.4990000000000001</c:v>
                </c:pt>
                <c:pt idx="16">
                  <c:v>2.2839999999999998</c:v>
                </c:pt>
                <c:pt idx="17">
                  <c:v>3.2909999999999999</c:v>
                </c:pt>
                <c:pt idx="18">
                  <c:v>5.1349999999999998</c:v>
                </c:pt>
                <c:pt idx="19">
                  <c:v>1.4259999999999999</c:v>
                </c:pt>
                <c:pt idx="20">
                  <c:v>1.2649999999999999</c:v>
                </c:pt>
                <c:pt idx="21">
                  <c:v>3.7730000000000001</c:v>
                </c:pt>
                <c:pt idx="22">
                  <c:v>2.8170000000000002</c:v>
                </c:pt>
                <c:pt idx="23">
                  <c:v>2.468</c:v>
                </c:pt>
                <c:pt idx="24">
                  <c:v>2.7530000000000001</c:v>
                </c:pt>
                <c:pt idx="25">
                  <c:v>3.0609999999999999</c:v>
                </c:pt>
                <c:pt idx="26">
                  <c:v>2.5960000000000001</c:v>
                </c:pt>
                <c:pt idx="27">
                  <c:v>2.2949999999999999</c:v>
                </c:pt>
                <c:pt idx="28">
                  <c:v>3.4380000000000002</c:v>
                </c:pt>
                <c:pt idx="29">
                  <c:v>2.4</c:v>
                </c:pt>
                <c:pt idx="30">
                  <c:v>5.4</c:v>
                </c:pt>
                <c:pt idx="31">
                  <c:v>3.3570000000000002</c:v>
                </c:pt>
                <c:pt idx="32">
                  <c:v>2.657</c:v>
                </c:pt>
                <c:pt idx="33">
                  <c:v>1.8779999999999999</c:v>
                </c:pt>
                <c:pt idx="34">
                  <c:v>1.9530000000000001</c:v>
                </c:pt>
                <c:pt idx="35">
                  <c:v>1.61</c:v>
                </c:pt>
                <c:pt idx="36">
                  <c:v>2.1629999999999998</c:v>
                </c:pt>
                <c:pt idx="37">
                  <c:v>2.2970000000000002</c:v>
                </c:pt>
                <c:pt idx="38">
                  <c:v>3.2480000000000002</c:v>
                </c:pt>
                <c:pt idx="39">
                  <c:v>3.504</c:v>
                </c:pt>
                <c:pt idx="40">
                  <c:v>2.8460000000000001</c:v>
                </c:pt>
                <c:pt idx="41">
                  <c:v>4.13</c:v>
                </c:pt>
                <c:pt idx="42">
                  <c:v>1.492</c:v>
                </c:pt>
                <c:pt idx="43">
                  <c:v>3.423</c:v>
                </c:pt>
                <c:pt idx="44">
                  <c:v>2.1040000000000001</c:v>
                </c:pt>
                <c:pt idx="45">
                  <c:v>3.3740000000000001</c:v>
                </c:pt>
                <c:pt idx="46">
                  <c:v>1.5269999999999999</c:v>
                </c:pt>
                <c:pt idx="47">
                  <c:v>2.0579999999999998</c:v>
                </c:pt>
                <c:pt idx="48">
                  <c:v>3.8029999999999999</c:v>
                </c:pt>
                <c:pt idx="49">
                  <c:v>3.9990000000000001</c:v>
                </c:pt>
                <c:pt idx="50">
                  <c:v>2.6320000000000001</c:v>
                </c:pt>
                <c:pt idx="51">
                  <c:v>3.3849999999999998</c:v>
                </c:pt>
                <c:pt idx="52">
                  <c:v>0.92400000000000004</c:v>
                </c:pt>
                <c:pt idx="53">
                  <c:v>3.3809999999999998</c:v>
                </c:pt>
                <c:pt idx="54">
                  <c:v>2.89</c:v>
                </c:pt>
                <c:pt idx="55">
                  <c:v>2.919</c:v>
                </c:pt>
                <c:pt idx="56">
                  <c:v>2.3849999999999998</c:v>
                </c:pt>
                <c:pt idx="57">
                  <c:v>4.3680000000000003</c:v>
                </c:pt>
                <c:pt idx="58">
                  <c:v>2.621</c:v>
                </c:pt>
                <c:pt idx="59">
                  <c:v>3.9710000000000001</c:v>
                </c:pt>
                <c:pt idx="60">
                  <c:v>3.242</c:v>
                </c:pt>
                <c:pt idx="61">
                  <c:v>1.474</c:v>
                </c:pt>
                <c:pt idx="62">
                  <c:v>2.8679999999999999</c:v>
                </c:pt>
                <c:pt idx="63">
                  <c:v>3.9660000000000002</c:v>
                </c:pt>
                <c:pt idx="64">
                  <c:v>1.64</c:v>
                </c:pt>
                <c:pt idx="65">
                  <c:v>3.302</c:v>
                </c:pt>
                <c:pt idx="66">
                  <c:v>4.0010000000000003</c:v>
                </c:pt>
                <c:pt idx="67">
                  <c:v>2.7189999999999999</c:v>
                </c:pt>
                <c:pt idx="68">
                  <c:v>4.3310000000000004</c:v>
                </c:pt>
                <c:pt idx="69">
                  <c:v>2.0089999999999999</c:v>
                </c:pt>
                <c:pt idx="70">
                  <c:v>4.2229999999999999</c:v>
                </c:pt>
                <c:pt idx="71">
                  <c:v>3.6659999999999999</c:v>
                </c:pt>
                <c:pt idx="72">
                  <c:v>3.7349999999999999</c:v>
                </c:pt>
                <c:pt idx="73">
                  <c:v>3.0539999999999998</c:v>
                </c:pt>
                <c:pt idx="74">
                  <c:v>4.12</c:v>
                </c:pt>
                <c:pt idx="75">
                  <c:v>2.6160000000000001</c:v>
                </c:pt>
                <c:pt idx="76">
                  <c:v>1.946</c:v>
                </c:pt>
                <c:pt idx="77">
                  <c:v>2.58</c:v>
                </c:pt>
                <c:pt idx="78">
                  <c:v>0.66500000000000004</c:v>
                </c:pt>
                <c:pt idx="79">
                  <c:v>2.988</c:v>
                </c:pt>
                <c:pt idx="80">
                  <c:v>3.0350000000000001</c:v>
                </c:pt>
                <c:pt idx="81">
                  <c:v>3.2690000000000001</c:v>
                </c:pt>
                <c:pt idx="82">
                  <c:v>2.7429999999999999</c:v>
                </c:pt>
                <c:pt idx="83">
                  <c:v>4.0960000000000001</c:v>
                </c:pt>
                <c:pt idx="84">
                  <c:v>4.2709999999999999</c:v>
                </c:pt>
                <c:pt idx="85">
                  <c:v>1.528</c:v>
                </c:pt>
                <c:pt idx="86">
                  <c:v>2.5</c:v>
                </c:pt>
                <c:pt idx="87">
                  <c:v>3.8239999999999998</c:v>
                </c:pt>
                <c:pt idx="88">
                  <c:v>2.109</c:v>
                </c:pt>
                <c:pt idx="89">
                  <c:v>3.081</c:v>
                </c:pt>
                <c:pt idx="90">
                  <c:v>3.851</c:v>
                </c:pt>
                <c:pt idx="91">
                  <c:v>5.3719999999999999</c:v>
                </c:pt>
                <c:pt idx="92">
                  <c:v>2.6269999999999998</c:v>
                </c:pt>
                <c:pt idx="93">
                  <c:v>2.8069999999999999</c:v>
                </c:pt>
                <c:pt idx="94">
                  <c:v>3.0270000000000001</c:v>
                </c:pt>
                <c:pt idx="95">
                  <c:v>2.5459999999999998</c:v>
                </c:pt>
                <c:pt idx="96">
                  <c:v>3.278</c:v>
                </c:pt>
                <c:pt idx="97">
                  <c:v>3.4260000000000002</c:v>
                </c:pt>
                <c:pt idx="98">
                  <c:v>3.4039999999999999</c:v>
                </c:pt>
                <c:pt idx="99">
                  <c:v>3.58</c:v>
                </c:pt>
                <c:pt idx="100">
                  <c:v>4.1310000000000002</c:v>
                </c:pt>
                <c:pt idx="101">
                  <c:v>3.1419999999999999</c:v>
                </c:pt>
                <c:pt idx="102">
                  <c:v>1.8660000000000001</c:v>
                </c:pt>
                <c:pt idx="103">
                  <c:v>2.0259999999999998</c:v>
                </c:pt>
                <c:pt idx="104">
                  <c:v>2.8580000000000001</c:v>
                </c:pt>
                <c:pt idx="105">
                  <c:v>2.76</c:v>
                </c:pt>
                <c:pt idx="106">
                  <c:v>2.5539999999999998</c:v>
                </c:pt>
                <c:pt idx="107">
                  <c:v>2.2309999999999999</c:v>
                </c:pt>
                <c:pt idx="108">
                  <c:v>3.39</c:v>
                </c:pt>
                <c:pt idx="109">
                  <c:v>2.2160000000000002</c:v>
                </c:pt>
                <c:pt idx="110">
                  <c:v>3.8180000000000001</c:v>
                </c:pt>
                <c:pt idx="111">
                  <c:v>2.012</c:v>
                </c:pt>
                <c:pt idx="112">
                  <c:v>2.8180000000000001</c:v>
                </c:pt>
                <c:pt idx="113">
                  <c:v>0.56200000000000006</c:v>
                </c:pt>
                <c:pt idx="114">
                  <c:v>3.2759999999999998</c:v>
                </c:pt>
                <c:pt idx="115">
                  <c:v>3.044</c:v>
                </c:pt>
                <c:pt idx="116">
                  <c:v>3.7229999999999999</c:v>
                </c:pt>
                <c:pt idx="117">
                  <c:v>2.2589999999999999</c:v>
                </c:pt>
                <c:pt idx="118">
                  <c:v>4.9390000000000001</c:v>
                </c:pt>
                <c:pt idx="119">
                  <c:v>2.3919999999999999</c:v>
                </c:pt>
                <c:pt idx="120">
                  <c:v>2.4169999999999998</c:v>
                </c:pt>
                <c:pt idx="121">
                  <c:v>1.546</c:v>
                </c:pt>
                <c:pt idx="122">
                  <c:v>2.5099999999999998</c:v>
                </c:pt>
                <c:pt idx="123">
                  <c:v>1.43</c:v>
                </c:pt>
                <c:pt idx="124">
                  <c:v>1.766</c:v>
                </c:pt>
                <c:pt idx="125">
                  <c:v>3.4</c:v>
                </c:pt>
                <c:pt idx="126">
                  <c:v>3.6389999999999998</c:v>
                </c:pt>
                <c:pt idx="127">
                  <c:v>2.573</c:v>
                </c:pt>
                <c:pt idx="128">
                  <c:v>3.5339999999999998</c:v>
                </c:pt>
                <c:pt idx="129">
                  <c:v>3.851</c:v>
                </c:pt>
                <c:pt idx="130">
                  <c:v>2.665</c:v>
                </c:pt>
                <c:pt idx="131">
                  <c:v>2.7970000000000002</c:v>
                </c:pt>
                <c:pt idx="132">
                  <c:v>3</c:v>
                </c:pt>
                <c:pt idx="133">
                  <c:v>1.679</c:v>
                </c:pt>
                <c:pt idx="134">
                  <c:v>2.335</c:v>
                </c:pt>
                <c:pt idx="135">
                  <c:v>3.2709999999999999</c:v>
                </c:pt>
                <c:pt idx="136">
                  <c:v>2.0649999999999999</c:v>
                </c:pt>
                <c:pt idx="137">
                  <c:v>2.246</c:v>
                </c:pt>
                <c:pt idx="138">
                  <c:v>2.4260000000000002</c:v>
                </c:pt>
                <c:pt idx="139">
                  <c:v>3.1680000000000001</c:v>
                </c:pt>
                <c:pt idx="140">
                  <c:v>2.524</c:v>
                </c:pt>
                <c:pt idx="141">
                  <c:v>1.389</c:v>
                </c:pt>
                <c:pt idx="142">
                  <c:v>1.365</c:v>
                </c:pt>
                <c:pt idx="143">
                  <c:v>2.911</c:v>
                </c:pt>
                <c:pt idx="144">
                  <c:v>2.7919999999999998</c:v>
                </c:pt>
                <c:pt idx="145">
                  <c:v>2.653</c:v>
                </c:pt>
                <c:pt idx="146">
                  <c:v>1.7989999999999999</c:v>
                </c:pt>
                <c:pt idx="147">
                  <c:v>2.548</c:v>
                </c:pt>
                <c:pt idx="148">
                  <c:v>1.427</c:v>
                </c:pt>
                <c:pt idx="149">
                  <c:v>2.7040000000000002</c:v>
                </c:pt>
                <c:pt idx="150">
                  <c:v>1.6659999999999999</c:v>
                </c:pt>
                <c:pt idx="151">
                  <c:v>2.5939999999999999</c:v>
                </c:pt>
                <c:pt idx="152">
                  <c:v>4.45</c:v>
                </c:pt>
                <c:pt idx="153">
                  <c:v>3.73</c:v>
                </c:pt>
                <c:pt idx="154">
                  <c:v>1.145</c:v>
                </c:pt>
                <c:pt idx="155">
                  <c:v>2.7970000000000002</c:v>
                </c:pt>
                <c:pt idx="156">
                  <c:v>2.3740000000000001</c:v>
                </c:pt>
                <c:pt idx="157">
                  <c:v>1.083</c:v>
                </c:pt>
                <c:pt idx="158">
                  <c:v>2.0739999999999998</c:v>
                </c:pt>
                <c:pt idx="159">
                  <c:v>1.4139999999999999</c:v>
                </c:pt>
                <c:pt idx="160">
                  <c:v>3.0259999999999998</c:v>
                </c:pt>
                <c:pt idx="161">
                  <c:v>3.7949999999999999</c:v>
                </c:pt>
                <c:pt idx="162">
                  <c:v>2.1949999999999998</c:v>
                </c:pt>
                <c:pt idx="163">
                  <c:v>3.0339999999999998</c:v>
                </c:pt>
                <c:pt idx="164">
                  <c:v>2.819</c:v>
                </c:pt>
                <c:pt idx="165">
                  <c:v>2.04</c:v>
                </c:pt>
                <c:pt idx="166">
                  <c:v>4.069</c:v>
                </c:pt>
                <c:pt idx="167">
                  <c:v>2.0409999999999999</c:v>
                </c:pt>
                <c:pt idx="168">
                  <c:v>1.0569999999999999</c:v>
                </c:pt>
                <c:pt idx="169">
                  <c:v>2.0419999999999998</c:v>
                </c:pt>
                <c:pt idx="170">
                  <c:v>0.7</c:v>
                </c:pt>
                <c:pt idx="171">
                  <c:v>1.3</c:v>
                </c:pt>
                <c:pt idx="172">
                  <c:v>1.9</c:v>
                </c:pt>
                <c:pt idx="173">
                  <c:v>2.5</c:v>
                </c:pt>
                <c:pt idx="174">
                  <c:v>3.1</c:v>
                </c:pt>
                <c:pt idx="175">
                  <c:v>3.7</c:v>
                </c:pt>
                <c:pt idx="176">
                  <c:v>4.3</c:v>
                </c:pt>
                <c:pt idx="177">
                  <c:v>4.9000000000000004</c:v>
                </c:pt>
              </c:numCache>
            </c:numRef>
          </c:xVal>
          <c:yVal>
            <c:numRef>
              <c:f>Sheet1!$B$2:$B$179</c:f>
              <c:numCache>
                <c:formatCode>General</c:formatCode>
                <c:ptCount val="178"/>
                <c:pt idx="0">
                  <c:v>0.49099999999999999</c:v>
                </c:pt>
                <c:pt idx="1">
                  <c:v>0.63400000000000001</c:v>
                </c:pt>
                <c:pt idx="2">
                  <c:v>0.76600000000000001</c:v>
                </c:pt>
                <c:pt idx="3">
                  <c:v>0.45700000000000002</c:v>
                </c:pt>
                <c:pt idx="4">
                  <c:v>1.3260000000000001</c:v>
                </c:pt>
                <c:pt idx="5">
                  <c:v>0.52100000000000002</c:v>
                </c:pt>
                <c:pt idx="6">
                  <c:v>1.153</c:v>
                </c:pt>
                <c:pt idx="7">
                  <c:v>0.69499999999999995</c:v>
                </c:pt>
                <c:pt idx="8">
                  <c:v>0.59899999999999998</c:v>
                </c:pt>
                <c:pt idx="9">
                  <c:v>0.85599999999999998</c:v>
                </c:pt>
                <c:pt idx="10">
                  <c:v>1.038</c:v>
                </c:pt>
                <c:pt idx="11">
                  <c:v>1.1619999999999999</c:v>
                </c:pt>
                <c:pt idx="12">
                  <c:v>0.90200000000000002</c:v>
                </c:pt>
                <c:pt idx="13">
                  <c:v>1.296</c:v>
                </c:pt>
                <c:pt idx="14">
                  <c:v>1.1950000000000001</c:v>
                </c:pt>
                <c:pt idx="15">
                  <c:v>0.71799999999999997</c:v>
                </c:pt>
                <c:pt idx="16">
                  <c:v>0.67900000000000005</c:v>
                </c:pt>
                <c:pt idx="17">
                  <c:v>1.1359999999999999</c:v>
                </c:pt>
                <c:pt idx="18">
                  <c:v>1.474</c:v>
                </c:pt>
                <c:pt idx="19">
                  <c:v>0.34799999999999998</c:v>
                </c:pt>
                <c:pt idx="20">
                  <c:v>0.30299999999999999</c:v>
                </c:pt>
                <c:pt idx="21">
                  <c:v>1.4059999999999999</c:v>
                </c:pt>
                <c:pt idx="22">
                  <c:v>0.88200000000000001</c:v>
                </c:pt>
                <c:pt idx="23">
                  <c:v>0.72299999999999998</c:v>
                </c:pt>
                <c:pt idx="24">
                  <c:v>0.86799999999999999</c:v>
                </c:pt>
                <c:pt idx="25">
                  <c:v>1.1020000000000001</c:v>
                </c:pt>
                <c:pt idx="26">
                  <c:v>0.78400000000000003</c:v>
                </c:pt>
                <c:pt idx="27">
                  <c:v>0.67200000000000004</c:v>
                </c:pt>
                <c:pt idx="28">
                  <c:v>1.1830000000000001</c:v>
                </c:pt>
                <c:pt idx="29">
                  <c:v>0.68799999999999994</c:v>
                </c:pt>
                <c:pt idx="30">
                  <c:v>1.2210000000000001</c:v>
                </c:pt>
                <c:pt idx="31">
                  <c:v>1.109</c:v>
                </c:pt>
                <c:pt idx="32">
                  <c:v>0.84299999999999997</c:v>
                </c:pt>
                <c:pt idx="33">
                  <c:v>0.51700000000000002</c:v>
                </c:pt>
                <c:pt idx="34">
                  <c:v>0.52600000000000002</c:v>
                </c:pt>
                <c:pt idx="35">
                  <c:v>0.38</c:v>
                </c:pt>
                <c:pt idx="36">
                  <c:v>0.627</c:v>
                </c:pt>
                <c:pt idx="37">
                  <c:v>0.57999999999999996</c:v>
                </c:pt>
                <c:pt idx="38">
                  <c:v>1.1559999999999999</c:v>
                </c:pt>
                <c:pt idx="39">
                  <c:v>1.2230000000000001</c:v>
                </c:pt>
                <c:pt idx="40">
                  <c:v>0.92800000000000005</c:v>
                </c:pt>
                <c:pt idx="41">
                  <c:v>1.3080000000000001</c:v>
                </c:pt>
                <c:pt idx="42">
                  <c:v>0.441</c:v>
                </c:pt>
                <c:pt idx="43">
                  <c:v>1.2130000000000001</c:v>
                </c:pt>
                <c:pt idx="44">
                  <c:v>0.64300000000000002</c:v>
                </c:pt>
                <c:pt idx="45">
                  <c:v>1.161</c:v>
                </c:pt>
                <c:pt idx="46">
                  <c:v>0.52600000000000002</c:v>
                </c:pt>
                <c:pt idx="47">
                  <c:v>0.49399999999999999</c:v>
                </c:pt>
                <c:pt idx="48">
                  <c:v>1.3680000000000001</c:v>
                </c:pt>
                <c:pt idx="49">
                  <c:v>1.369</c:v>
                </c:pt>
                <c:pt idx="50">
                  <c:v>0.79600000000000004</c:v>
                </c:pt>
                <c:pt idx="51">
                  <c:v>1.155</c:v>
                </c:pt>
                <c:pt idx="52">
                  <c:v>0.318</c:v>
                </c:pt>
                <c:pt idx="53">
                  <c:v>1.1990000000000001</c:v>
                </c:pt>
                <c:pt idx="54">
                  <c:v>0.96199999999999997</c:v>
                </c:pt>
                <c:pt idx="55">
                  <c:v>0.94199999999999995</c:v>
                </c:pt>
                <c:pt idx="56">
                  <c:v>0.64</c:v>
                </c:pt>
                <c:pt idx="57">
                  <c:v>1.4079999999999999</c:v>
                </c:pt>
                <c:pt idx="58">
                  <c:v>0.82099999999999995</c:v>
                </c:pt>
                <c:pt idx="59">
                  <c:v>1.292</c:v>
                </c:pt>
                <c:pt idx="60">
                  <c:v>1.169</c:v>
                </c:pt>
                <c:pt idx="61">
                  <c:v>0.439</c:v>
                </c:pt>
                <c:pt idx="62">
                  <c:v>1.0489999999999999</c:v>
                </c:pt>
                <c:pt idx="63">
                  <c:v>1.2729999999999999</c:v>
                </c:pt>
                <c:pt idx="64">
                  <c:v>0.501</c:v>
                </c:pt>
                <c:pt idx="65">
                  <c:v>1.226</c:v>
                </c:pt>
                <c:pt idx="66">
                  <c:v>1.286</c:v>
                </c:pt>
                <c:pt idx="67">
                  <c:v>0.82</c:v>
                </c:pt>
                <c:pt idx="68">
                  <c:v>1.431</c:v>
                </c:pt>
                <c:pt idx="69">
                  <c:v>0.60199999999999998</c:v>
                </c:pt>
                <c:pt idx="70">
                  <c:v>1.4259999999999999</c:v>
                </c:pt>
                <c:pt idx="71">
                  <c:v>1.2130000000000001</c:v>
                </c:pt>
                <c:pt idx="72">
                  <c:v>1.2669999999999999</c:v>
                </c:pt>
                <c:pt idx="73">
                  <c:v>1.0549999999999999</c:v>
                </c:pt>
                <c:pt idx="74">
                  <c:v>1.3540000000000001</c:v>
                </c:pt>
                <c:pt idx="75">
                  <c:v>0.86399999999999999</c:v>
                </c:pt>
                <c:pt idx="76">
                  <c:v>0.48199999999999998</c:v>
                </c:pt>
                <c:pt idx="77">
                  <c:v>0.80500000000000005</c:v>
                </c:pt>
                <c:pt idx="78">
                  <c:v>0.36499999999999999</c:v>
                </c:pt>
                <c:pt idx="79">
                  <c:v>0.93700000000000006</c:v>
                </c:pt>
                <c:pt idx="80">
                  <c:v>0.93500000000000005</c:v>
                </c:pt>
                <c:pt idx="81">
                  <c:v>1.0609999999999999</c:v>
                </c:pt>
                <c:pt idx="82">
                  <c:v>0.89100000000000001</c:v>
                </c:pt>
                <c:pt idx="83">
                  <c:v>1.3420000000000001</c:v>
                </c:pt>
                <c:pt idx="84">
                  <c:v>1.4179999999999999</c:v>
                </c:pt>
                <c:pt idx="85">
                  <c:v>0.50800000000000001</c:v>
                </c:pt>
                <c:pt idx="86">
                  <c:v>0.70299999999999996</c:v>
                </c:pt>
                <c:pt idx="87">
                  <c:v>1.292</c:v>
                </c:pt>
                <c:pt idx="88">
                  <c:v>0.57999999999999996</c:v>
                </c:pt>
                <c:pt idx="89">
                  <c:v>1.036</c:v>
                </c:pt>
                <c:pt idx="90">
                  <c:v>1.4530000000000001</c:v>
                </c:pt>
                <c:pt idx="91">
                  <c:v>1.4239999999999999</c:v>
                </c:pt>
                <c:pt idx="92">
                  <c:v>0.85199999999999998</c:v>
                </c:pt>
                <c:pt idx="93">
                  <c:v>0.90800000000000003</c:v>
                </c:pt>
                <c:pt idx="94">
                  <c:v>1.004</c:v>
                </c:pt>
                <c:pt idx="95">
                  <c:v>0.752</c:v>
                </c:pt>
                <c:pt idx="96">
                  <c:v>1.1639999999999999</c:v>
                </c:pt>
                <c:pt idx="97">
                  <c:v>1.1919999999999999</c:v>
                </c:pt>
                <c:pt idx="98">
                  <c:v>1.155</c:v>
                </c:pt>
                <c:pt idx="99">
                  <c:v>1.1759999999999999</c:v>
                </c:pt>
                <c:pt idx="100">
                  <c:v>1.3919999999999999</c:v>
                </c:pt>
                <c:pt idx="101">
                  <c:v>1.0720000000000001</c:v>
                </c:pt>
                <c:pt idx="102">
                  <c:v>0.59599999999999997</c:v>
                </c:pt>
                <c:pt idx="103">
                  <c:v>0.51700000000000002</c:v>
                </c:pt>
                <c:pt idx="104">
                  <c:v>0.92800000000000005</c:v>
                </c:pt>
                <c:pt idx="105">
                  <c:v>0.86199999999999999</c:v>
                </c:pt>
                <c:pt idx="106">
                  <c:v>0.81799999999999995</c:v>
                </c:pt>
                <c:pt idx="107">
                  <c:v>0.60599999999999998</c:v>
                </c:pt>
                <c:pt idx="108">
                  <c:v>1.18</c:v>
                </c:pt>
                <c:pt idx="109">
                  <c:v>0.56599999999999995</c:v>
                </c:pt>
                <c:pt idx="110">
                  <c:v>1.3540000000000001</c:v>
                </c:pt>
                <c:pt idx="111">
                  <c:v>0.60299999999999998</c:v>
                </c:pt>
                <c:pt idx="112">
                  <c:v>0.88600000000000001</c:v>
                </c:pt>
                <c:pt idx="113">
                  <c:v>0.375</c:v>
                </c:pt>
                <c:pt idx="114">
                  <c:v>1.1060000000000001</c:v>
                </c:pt>
                <c:pt idx="115">
                  <c:v>0.996</c:v>
                </c:pt>
                <c:pt idx="116">
                  <c:v>1.264</c:v>
                </c:pt>
                <c:pt idx="117">
                  <c:v>0.72799999999999998</c:v>
                </c:pt>
                <c:pt idx="118">
                  <c:v>1.4279999999999999</c:v>
                </c:pt>
                <c:pt idx="119">
                  <c:v>0.73499999999999999</c:v>
                </c:pt>
                <c:pt idx="120">
                  <c:v>0.76600000000000001</c:v>
                </c:pt>
                <c:pt idx="121">
                  <c:v>0.45500000000000002</c:v>
                </c:pt>
                <c:pt idx="122">
                  <c:v>0.76200000000000001</c:v>
                </c:pt>
                <c:pt idx="123">
                  <c:v>0.35899999999999999</c:v>
                </c:pt>
                <c:pt idx="124">
                  <c:v>0.54300000000000004</c:v>
                </c:pt>
                <c:pt idx="125">
                  <c:v>1.119</c:v>
                </c:pt>
                <c:pt idx="126">
                  <c:v>1.2549999999999999</c:v>
                </c:pt>
                <c:pt idx="127">
                  <c:v>0.73699999999999999</c:v>
                </c:pt>
                <c:pt idx="128">
                  <c:v>1.258</c:v>
                </c:pt>
                <c:pt idx="129">
                  <c:v>1.246</c:v>
                </c:pt>
                <c:pt idx="130">
                  <c:v>0.82499999999999996</c:v>
                </c:pt>
                <c:pt idx="131">
                  <c:v>0.84799999999999998</c:v>
                </c:pt>
                <c:pt idx="132">
                  <c:v>1.046</c:v>
                </c:pt>
                <c:pt idx="133">
                  <c:v>0.499</c:v>
                </c:pt>
                <c:pt idx="134">
                  <c:v>0.68500000000000005</c:v>
                </c:pt>
                <c:pt idx="135">
                  <c:v>1.19</c:v>
                </c:pt>
                <c:pt idx="136">
                  <c:v>0.56499999999999995</c:v>
                </c:pt>
                <c:pt idx="137">
                  <c:v>0.62</c:v>
                </c:pt>
                <c:pt idx="138">
                  <c:v>0.76</c:v>
                </c:pt>
                <c:pt idx="139">
                  <c:v>1.0409999999999999</c:v>
                </c:pt>
                <c:pt idx="140">
                  <c:v>0.79400000000000004</c:v>
                </c:pt>
                <c:pt idx="141">
                  <c:v>0.443</c:v>
                </c:pt>
                <c:pt idx="142">
                  <c:v>0.45400000000000001</c:v>
                </c:pt>
                <c:pt idx="143">
                  <c:v>0.97199999999999998</c:v>
                </c:pt>
                <c:pt idx="144">
                  <c:v>0.94199999999999995</c:v>
                </c:pt>
                <c:pt idx="145">
                  <c:v>0.85899999999999999</c:v>
                </c:pt>
                <c:pt idx="146">
                  <c:v>0.47099999999999997</c:v>
                </c:pt>
                <c:pt idx="147">
                  <c:v>0.79200000000000004</c:v>
                </c:pt>
                <c:pt idx="148">
                  <c:v>0.498</c:v>
                </c:pt>
                <c:pt idx="149">
                  <c:v>0.874</c:v>
                </c:pt>
                <c:pt idx="150">
                  <c:v>0.42899999999999999</c:v>
                </c:pt>
                <c:pt idx="151">
                  <c:v>0.73799999999999999</c:v>
                </c:pt>
                <c:pt idx="152">
                  <c:v>1.4039999999999999</c:v>
                </c:pt>
                <c:pt idx="153">
                  <c:v>1.294</c:v>
                </c:pt>
                <c:pt idx="154">
                  <c:v>0.42699999999999999</c:v>
                </c:pt>
                <c:pt idx="155">
                  <c:v>0.88600000000000001</c:v>
                </c:pt>
                <c:pt idx="156">
                  <c:v>0.629</c:v>
                </c:pt>
                <c:pt idx="157">
                  <c:v>0.46100000000000002</c:v>
                </c:pt>
                <c:pt idx="158">
                  <c:v>0.56599999999999995</c:v>
                </c:pt>
                <c:pt idx="159">
                  <c:v>0.377</c:v>
                </c:pt>
                <c:pt idx="160">
                  <c:v>1.01</c:v>
                </c:pt>
                <c:pt idx="161">
                  <c:v>1.2869999999999999</c:v>
                </c:pt>
                <c:pt idx="162">
                  <c:v>0.59599999999999997</c:v>
                </c:pt>
                <c:pt idx="163">
                  <c:v>1.079</c:v>
                </c:pt>
                <c:pt idx="164">
                  <c:v>0.85</c:v>
                </c:pt>
                <c:pt idx="165">
                  <c:v>0.52900000000000003</c:v>
                </c:pt>
                <c:pt idx="166">
                  <c:v>1.377</c:v>
                </c:pt>
                <c:pt idx="167">
                  <c:v>0.47899999999999998</c:v>
                </c:pt>
                <c:pt idx="168">
                  <c:v>0.38500000000000001</c:v>
                </c:pt>
                <c:pt idx="169">
                  <c:v>0.59099999999999997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5DD-364B-81E1-7DF73389B3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Scar states</c:v>
                </c:pt>
              </c:strCache>
            </c:strRef>
          </c:tx>
          <c:spPr>
            <a:ln>
              <a:noFill/>
            </a:ln>
            <a:effectLst/>
          </c:spPr>
          <c:marker>
            <c:symbol val="circle"/>
            <c:size val="5"/>
            <c:spPr>
              <a:solidFill>
                <a:srgbClr val="E07A2E"/>
              </a:solidFill>
              <a:ln w="9525" cap="flat">
                <a:solidFill>
                  <a:srgbClr val="E07A2E"/>
                </a:solidFill>
                <a:prstDash val="solid"/>
                <a:round/>
              </a:ln>
              <a:effectLst/>
            </c:spPr>
          </c:marker>
          <c:xVal>
            <c:numRef>
              <c:f>Sheet1!$A$2:$A$179</c:f>
              <c:numCache>
                <c:formatCode>General</c:formatCode>
                <c:ptCount val="178"/>
                <c:pt idx="0">
                  <c:v>0.2</c:v>
                </c:pt>
                <c:pt idx="1">
                  <c:v>2.34</c:v>
                </c:pt>
                <c:pt idx="2">
                  <c:v>2.5579999999999998</c:v>
                </c:pt>
                <c:pt idx="3">
                  <c:v>1.3540000000000001</c:v>
                </c:pt>
                <c:pt idx="4">
                  <c:v>3.9950000000000001</c:v>
                </c:pt>
                <c:pt idx="5">
                  <c:v>1.8360000000000001</c:v>
                </c:pt>
                <c:pt idx="6">
                  <c:v>3.24</c:v>
                </c:pt>
                <c:pt idx="7">
                  <c:v>2.5590000000000002</c:v>
                </c:pt>
                <c:pt idx="8">
                  <c:v>2.3149999999999999</c:v>
                </c:pt>
                <c:pt idx="9">
                  <c:v>2.6760000000000002</c:v>
                </c:pt>
                <c:pt idx="10">
                  <c:v>3.0910000000000002</c:v>
                </c:pt>
                <c:pt idx="11">
                  <c:v>3.38</c:v>
                </c:pt>
                <c:pt idx="12">
                  <c:v>2.806</c:v>
                </c:pt>
                <c:pt idx="13">
                  <c:v>3.774</c:v>
                </c:pt>
                <c:pt idx="14">
                  <c:v>3.8170000000000002</c:v>
                </c:pt>
                <c:pt idx="15">
                  <c:v>2.4990000000000001</c:v>
                </c:pt>
                <c:pt idx="16">
                  <c:v>2.2839999999999998</c:v>
                </c:pt>
                <c:pt idx="17">
                  <c:v>3.2909999999999999</c:v>
                </c:pt>
                <c:pt idx="18">
                  <c:v>5.1349999999999998</c:v>
                </c:pt>
                <c:pt idx="19">
                  <c:v>1.4259999999999999</c:v>
                </c:pt>
                <c:pt idx="20">
                  <c:v>1.2649999999999999</c:v>
                </c:pt>
                <c:pt idx="21">
                  <c:v>3.7730000000000001</c:v>
                </c:pt>
                <c:pt idx="22">
                  <c:v>2.8170000000000002</c:v>
                </c:pt>
                <c:pt idx="23">
                  <c:v>2.468</c:v>
                </c:pt>
                <c:pt idx="24">
                  <c:v>2.7530000000000001</c:v>
                </c:pt>
                <c:pt idx="25">
                  <c:v>3.0609999999999999</c:v>
                </c:pt>
                <c:pt idx="26">
                  <c:v>2.5960000000000001</c:v>
                </c:pt>
                <c:pt idx="27">
                  <c:v>2.2949999999999999</c:v>
                </c:pt>
                <c:pt idx="28">
                  <c:v>3.4380000000000002</c:v>
                </c:pt>
                <c:pt idx="29">
                  <c:v>2.4</c:v>
                </c:pt>
                <c:pt idx="30">
                  <c:v>5.4</c:v>
                </c:pt>
                <c:pt idx="31">
                  <c:v>3.3570000000000002</c:v>
                </c:pt>
                <c:pt idx="32">
                  <c:v>2.657</c:v>
                </c:pt>
                <c:pt idx="33">
                  <c:v>1.8779999999999999</c:v>
                </c:pt>
                <c:pt idx="34">
                  <c:v>1.9530000000000001</c:v>
                </c:pt>
                <c:pt idx="35">
                  <c:v>1.61</c:v>
                </c:pt>
                <c:pt idx="36">
                  <c:v>2.1629999999999998</c:v>
                </c:pt>
                <c:pt idx="37">
                  <c:v>2.2970000000000002</c:v>
                </c:pt>
                <c:pt idx="38">
                  <c:v>3.2480000000000002</c:v>
                </c:pt>
                <c:pt idx="39">
                  <c:v>3.504</c:v>
                </c:pt>
                <c:pt idx="40">
                  <c:v>2.8460000000000001</c:v>
                </c:pt>
                <c:pt idx="41">
                  <c:v>4.13</c:v>
                </c:pt>
                <c:pt idx="42">
                  <c:v>1.492</c:v>
                </c:pt>
                <c:pt idx="43">
                  <c:v>3.423</c:v>
                </c:pt>
                <c:pt idx="44">
                  <c:v>2.1040000000000001</c:v>
                </c:pt>
                <c:pt idx="45">
                  <c:v>3.3740000000000001</c:v>
                </c:pt>
                <c:pt idx="46">
                  <c:v>1.5269999999999999</c:v>
                </c:pt>
                <c:pt idx="47">
                  <c:v>2.0579999999999998</c:v>
                </c:pt>
                <c:pt idx="48">
                  <c:v>3.8029999999999999</c:v>
                </c:pt>
                <c:pt idx="49">
                  <c:v>3.9990000000000001</c:v>
                </c:pt>
                <c:pt idx="50">
                  <c:v>2.6320000000000001</c:v>
                </c:pt>
                <c:pt idx="51">
                  <c:v>3.3849999999999998</c:v>
                </c:pt>
                <c:pt idx="52">
                  <c:v>0.92400000000000004</c:v>
                </c:pt>
                <c:pt idx="53">
                  <c:v>3.3809999999999998</c:v>
                </c:pt>
                <c:pt idx="54">
                  <c:v>2.89</c:v>
                </c:pt>
                <c:pt idx="55">
                  <c:v>2.919</c:v>
                </c:pt>
                <c:pt idx="56">
                  <c:v>2.3849999999999998</c:v>
                </c:pt>
                <c:pt idx="57">
                  <c:v>4.3680000000000003</c:v>
                </c:pt>
                <c:pt idx="58">
                  <c:v>2.621</c:v>
                </c:pt>
                <c:pt idx="59">
                  <c:v>3.9710000000000001</c:v>
                </c:pt>
                <c:pt idx="60">
                  <c:v>3.242</c:v>
                </c:pt>
                <c:pt idx="61">
                  <c:v>1.474</c:v>
                </c:pt>
                <c:pt idx="62">
                  <c:v>2.8679999999999999</c:v>
                </c:pt>
                <c:pt idx="63">
                  <c:v>3.9660000000000002</c:v>
                </c:pt>
                <c:pt idx="64">
                  <c:v>1.64</c:v>
                </c:pt>
                <c:pt idx="65">
                  <c:v>3.302</c:v>
                </c:pt>
                <c:pt idx="66">
                  <c:v>4.0010000000000003</c:v>
                </c:pt>
                <c:pt idx="67">
                  <c:v>2.7189999999999999</c:v>
                </c:pt>
                <c:pt idx="68">
                  <c:v>4.3310000000000004</c:v>
                </c:pt>
                <c:pt idx="69">
                  <c:v>2.0089999999999999</c:v>
                </c:pt>
                <c:pt idx="70">
                  <c:v>4.2229999999999999</c:v>
                </c:pt>
                <c:pt idx="71">
                  <c:v>3.6659999999999999</c:v>
                </c:pt>
                <c:pt idx="72">
                  <c:v>3.7349999999999999</c:v>
                </c:pt>
                <c:pt idx="73">
                  <c:v>3.0539999999999998</c:v>
                </c:pt>
                <c:pt idx="74">
                  <c:v>4.12</c:v>
                </c:pt>
                <c:pt idx="75">
                  <c:v>2.6160000000000001</c:v>
                </c:pt>
                <c:pt idx="76">
                  <c:v>1.946</c:v>
                </c:pt>
                <c:pt idx="77">
                  <c:v>2.58</c:v>
                </c:pt>
                <c:pt idx="78">
                  <c:v>0.66500000000000004</c:v>
                </c:pt>
                <c:pt idx="79">
                  <c:v>2.988</c:v>
                </c:pt>
                <c:pt idx="80">
                  <c:v>3.0350000000000001</c:v>
                </c:pt>
                <c:pt idx="81">
                  <c:v>3.2690000000000001</c:v>
                </c:pt>
                <c:pt idx="82">
                  <c:v>2.7429999999999999</c:v>
                </c:pt>
                <c:pt idx="83">
                  <c:v>4.0960000000000001</c:v>
                </c:pt>
                <c:pt idx="84">
                  <c:v>4.2709999999999999</c:v>
                </c:pt>
                <c:pt idx="85">
                  <c:v>1.528</c:v>
                </c:pt>
                <c:pt idx="86">
                  <c:v>2.5</c:v>
                </c:pt>
                <c:pt idx="87">
                  <c:v>3.8239999999999998</c:v>
                </c:pt>
                <c:pt idx="88">
                  <c:v>2.109</c:v>
                </c:pt>
                <c:pt idx="89">
                  <c:v>3.081</c:v>
                </c:pt>
                <c:pt idx="90">
                  <c:v>3.851</c:v>
                </c:pt>
                <c:pt idx="91">
                  <c:v>5.3719999999999999</c:v>
                </c:pt>
                <c:pt idx="92">
                  <c:v>2.6269999999999998</c:v>
                </c:pt>
                <c:pt idx="93">
                  <c:v>2.8069999999999999</c:v>
                </c:pt>
                <c:pt idx="94">
                  <c:v>3.0270000000000001</c:v>
                </c:pt>
                <c:pt idx="95">
                  <c:v>2.5459999999999998</c:v>
                </c:pt>
                <c:pt idx="96">
                  <c:v>3.278</c:v>
                </c:pt>
                <c:pt idx="97">
                  <c:v>3.4260000000000002</c:v>
                </c:pt>
                <c:pt idx="98">
                  <c:v>3.4039999999999999</c:v>
                </c:pt>
                <c:pt idx="99">
                  <c:v>3.58</c:v>
                </c:pt>
                <c:pt idx="100">
                  <c:v>4.1310000000000002</c:v>
                </c:pt>
                <c:pt idx="101">
                  <c:v>3.1419999999999999</c:v>
                </c:pt>
                <c:pt idx="102">
                  <c:v>1.8660000000000001</c:v>
                </c:pt>
                <c:pt idx="103">
                  <c:v>2.0259999999999998</c:v>
                </c:pt>
                <c:pt idx="104">
                  <c:v>2.8580000000000001</c:v>
                </c:pt>
                <c:pt idx="105">
                  <c:v>2.76</c:v>
                </c:pt>
                <c:pt idx="106">
                  <c:v>2.5539999999999998</c:v>
                </c:pt>
                <c:pt idx="107">
                  <c:v>2.2309999999999999</c:v>
                </c:pt>
                <c:pt idx="108">
                  <c:v>3.39</c:v>
                </c:pt>
                <c:pt idx="109">
                  <c:v>2.2160000000000002</c:v>
                </c:pt>
                <c:pt idx="110">
                  <c:v>3.8180000000000001</c:v>
                </c:pt>
                <c:pt idx="111">
                  <c:v>2.012</c:v>
                </c:pt>
                <c:pt idx="112">
                  <c:v>2.8180000000000001</c:v>
                </c:pt>
                <c:pt idx="113">
                  <c:v>0.56200000000000006</c:v>
                </c:pt>
                <c:pt idx="114">
                  <c:v>3.2759999999999998</c:v>
                </c:pt>
                <c:pt idx="115">
                  <c:v>3.044</c:v>
                </c:pt>
                <c:pt idx="116">
                  <c:v>3.7229999999999999</c:v>
                </c:pt>
                <c:pt idx="117">
                  <c:v>2.2589999999999999</c:v>
                </c:pt>
                <c:pt idx="118">
                  <c:v>4.9390000000000001</c:v>
                </c:pt>
                <c:pt idx="119">
                  <c:v>2.3919999999999999</c:v>
                </c:pt>
                <c:pt idx="120">
                  <c:v>2.4169999999999998</c:v>
                </c:pt>
                <c:pt idx="121">
                  <c:v>1.546</c:v>
                </c:pt>
                <c:pt idx="122">
                  <c:v>2.5099999999999998</c:v>
                </c:pt>
                <c:pt idx="123">
                  <c:v>1.43</c:v>
                </c:pt>
                <c:pt idx="124">
                  <c:v>1.766</c:v>
                </c:pt>
                <c:pt idx="125">
                  <c:v>3.4</c:v>
                </c:pt>
                <c:pt idx="126">
                  <c:v>3.6389999999999998</c:v>
                </c:pt>
                <c:pt idx="127">
                  <c:v>2.573</c:v>
                </c:pt>
                <c:pt idx="128">
                  <c:v>3.5339999999999998</c:v>
                </c:pt>
                <c:pt idx="129">
                  <c:v>3.851</c:v>
                </c:pt>
                <c:pt idx="130">
                  <c:v>2.665</c:v>
                </c:pt>
                <c:pt idx="131">
                  <c:v>2.7970000000000002</c:v>
                </c:pt>
                <c:pt idx="132">
                  <c:v>3</c:v>
                </c:pt>
                <c:pt idx="133">
                  <c:v>1.679</c:v>
                </c:pt>
                <c:pt idx="134">
                  <c:v>2.335</c:v>
                </c:pt>
                <c:pt idx="135">
                  <c:v>3.2709999999999999</c:v>
                </c:pt>
                <c:pt idx="136">
                  <c:v>2.0649999999999999</c:v>
                </c:pt>
                <c:pt idx="137">
                  <c:v>2.246</c:v>
                </c:pt>
                <c:pt idx="138">
                  <c:v>2.4260000000000002</c:v>
                </c:pt>
                <c:pt idx="139">
                  <c:v>3.1680000000000001</c:v>
                </c:pt>
                <c:pt idx="140">
                  <c:v>2.524</c:v>
                </c:pt>
                <c:pt idx="141">
                  <c:v>1.389</c:v>
                </c:pt>
                <c:pt idx="142">
                  <c:v>1.365</c:v>
                </c:pt>
                <c:pt idx="143">
                  <c:v>2.911</c:v>
                </c:pt>
                <c:pt idx="144">
                  <c:v>2.7919999999999998</c:v>
                </c:pt>
                <c:pt idx="145">
                  <c:v>2.653</c:v>
                </c:pt>
                <c:pt idx="146">
                  <c:v>1.7989999999999999</c:v>
                </c:pt>
                <c:pt idx="147">
                  <c:v>2.548</c:v>
                </c:pt>
                <c:pt idx="148">
                  <c:v>1.427</c:v>
                </c:pt>
                <c:pt idx="149">
                  <c:v>2.7040000000000002</c:v>
                </c:pt>
                <c:pt idx="150">
                  <c:v>1.6659999999999999</c:v>
                </c:pt>
                <c:pt idx="151">
                  <c:v>2.5939999999999999</c:v>
                </c:pt>
                <c:pt idx="152">
                  <c:v>4.45</c:v>
                </c:pt>
                <c:pt idx="153">
                  <c:v>3.73</c:v>
                </c:pt>
                <c:pt idx="154">
                  <c:v>1.145</c:v>
                </c:pt>
                <c:pt idx="155">
                  <c:v>2.7970000000000002</c:v>
                </c:pt>
                <c:pt idx="156">
                  <c:v>2.3740000000000001</c:v>
                </c:pt>
                <c:pt idx="157">
                  <c:v>1.083</c:v>
                </c:pt>
                <c:pt idx="158">
                  <c:v>2.0739999999999998</c:v>
                </c:pt>
                <c:pt idx="159">
                  <c:v>1.4139999999999999</c:v>
                </c:pt>
                <c:pt idx="160">
                  <c:v>3.0259999999999998</c:v>
                </c:pt>
                <c:pt idx="161">
                  <c:v>3.7949999999999999</c:v>
                </c:pt>
                <c:pt idx="162">
                  <c:v>2.1949999999999998</c:v>
                </c:pt>
                <c:pt idx="163">
                  <c:v>3.0339999999999998</c:v>
                </c:pt>
                <c:pt idx="164">
                  <c:v>2.819</c:v>
                </c:pt>
                <c:pt idx="165">
                  <c:v>2.04</c:v>
                </c:pt>
                <c:pt idx="166">
                  <c:v>4.069</c:v>
                </c:pt>
                <c:pt idx="167">
                  <c:v>2.0409999999999999</c:v>
                </c:pt>
                <c:pt idx="168">
                  <c:v>1.0569999999999999</c:v>
                </c:pt>
                <c:pt idx="169">
                  <c:v>2.0419999999999998</c:v>
                </c:pt>
                <c:pt idx="170">
                  <c:v>0.7</c:v>
                </c:pt>
                <c:pt idx="171">
                  <c:v>1.3</c:v>
                </c:pt>
                <c:pt idx="172">
                  <c:v>1.9</c:v>
                </c:pt>
                <c:pt idx="173">
                  <c:v>2.5</c:v>
                </c:pt>
                <c:pt idx="174">
                  <c:v>3.1</c:v>
                </c:pt>
                <c:pt idx="175">
                  <c:v>3.7</c:v>
                </c:pt>
                <c:pt idx="176">
                  <c:v>4.3</c:v>
                </c:pt>
                <c:pt idx="177">
                  <c:v>4.9000000000000004</c:v>
                </c:pt>
              </c:numCache>
            </c:numRef>
          </c:xVal>
          <c:yVal>
            <c:numRef>
              <c:f>Sheet1!$C$2:$C$179</c:f>
              <c:numCache>
                <c:formatCode>General</c:formatCode>
                <c:ptCount val="178"/>
                <c:pt idx="170">
                  <c:v>0.84499999999999997</c:v>
                </c:pt>
                <c:pt idx="171">
                  <c:v>0.82899999999999996</c:v>
                </c:pt>
                <c:pt idx="172">
                  <c:v>0.90700000000000003</c:v>
                </c:pt>
                <c:pt idx="173">
                  <c:v>1.206</c:v>
                </c:pt>
                <c:pt idx="174">
                  <c:v>1.496</c:v>
                </c:pt>
                <c:pt idx="175">
                  <c:v>1.643</c:v>
                </c:pt>
                <c:pt idx="176">
                  <c:v>1.79</c:v>
                </c:pt>
                <c:pt idx="177">
                  <c:v>1.895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C5DD-364B-81E1-7DF73389B3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94734554"/>
        <c:axId val="2094734552"/>
      </c:scatterChart>
      <c:valAx>
        <c:axId val="2094734554"/>
        <c:scaling>
          <c:orientation val="minMax"/>
          <c:max val="5.6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B6476"/>
                    </a:solidFill>
                    <a:latin typeface="+mn-lt"/>
                  </a:defRPr>
                </a:pPr>
                <a:r>
                  <a:rPr lang="en-SG" sz="1100" b="0" i="0" u="none" strike="noStrike">
                    <a:solidFill>
                      <a:srgbClr val="5B6476"/>
                    </a:solidFill>
                    <a:latin typeface="+mn-lt"/>
                  </a:rPr>
                  <a:t>Energy E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5B6476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crossBetween val="midCat"/>
      </c:valAx>
      <c:valAx>
        <c:axId val="2094734552"/>
        <c:scaling>
          <c:orientation val="minMax"/>
          <c:max val="2.2000000000000002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B6476"/>
                    </a:solidFill>
                    <a:latin typeface="+mn-lt"/>
                  </a:defRPr>
                </a:pPr>
                <a:r>
                  <a:rPr lang="en-SG" sz="1100" b="0" i="0" u="none" strike="noStrike">
                    <a:solidFill>
                      <a:srgbClr val="5B6476"/>
                    </a:solidFill>
                    <a:latin typeface="+mn-lt"/>
                  </a:rPr>
                  <a:t>⟨n|Ô|n⟩</a:t>
                </a:r>
              </a:p>
            </c:rich>
          </c:tx>
          <c:overlay val="0"/>
        </c:title>
        <c:numFmt formatCode=";;;" sourceLinked="0"/>
        <c:majorTickMark val="none"/>
        <c:minorTickMark val="none"/>
        <c:tickLblPos val="nextTo"/>
        <c:spPr>
          <a:ln w="12700" cap="flat">
            <a:solidFill>
              <a:srgbClr val="5B6476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overlay val="0"/>
      <c:txPr>
        <a:bodyPr/>
        <a:lstStyle/>
        <a:p>
          <a:pPr>
            <a:defRPr sz="1100">
              <a:solidFill>
                <a:srgbClr val="1B1F2A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Scar-subspace state: revivals</c:v>
                </c:pt>
              </c:strCache>
            </c:strRef>
          </c:tx>
          <c:spPr>
            <a:ln w="31750" cap="flat">
              <a:solidFill>
                <a:srgbClr val="E07A2E"/>
              </a:solidFill>
              <a:prstDash val="solid"/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</c:v>
                </c:pt>
                <c:pt idx="1">
                  <c:v>0.25</c:v>
                </c:pt>
                <c:pt idx="2">
                  <c:v>0.5</c:v>
                </c:pt>
                <c:pt idx="3">
                  <c:v>0.75</c:v>
                </c:pt>
                <c:pt idx="4">
                  <c:v>1</c:v>
                </c:pt>
                <c:pt idx="5">
                  <c:v>1.25</c:v>
                </c:pt>
                <c:pt idx="6">
                  <c:v>1.5</c:v>
                </c:pt>
                <c:pt idx="7">
                  <c:v>1.75</c:v>
                </c:pt>
                <c:pt idx="8">
                  <c:v>2</c:v>
                </c:pt>
                <c:pt idx="9">
                  <c:v>2.25</c:v>
                </c:pt>
                <c:pt idx="10">
                  <c:v>2.5</c:v>
                </c:pt>
                <c:pt idx="11">
                  <c:v>2.75</c:v>
                </c:pt>
                <c:pt idx="12">
                  <c:v>3</c:v>
                </c:pt>
                <c:pt idx="13">
                  <c:v>3.25</c:v>
                </c:pt>
                <c:pt idx="14">
                  <c:v>3.5</c:v>
                </c:pt>
                <c:pt idx="15">
                  <c:v>3.75</c:v>
                </c:pt>
                <c:pt idx="16">
                  <c:v>4</c:v>
                </c:pt>
                <c:pt idx="17">
                  <c:v>4.25</c:v>
                </c:pt>
                <c:pt idx="18">
                  <c:v>4.5</c:v>
                </c:pt>
                <c:pt idx="19">
                  <c:v>4.75</c:v>
                </c:pt>
                <c:pt idx="20">
                  <c:v>5</c:v>
                </c:pt>
                <c:pt idx="21">
                  <c:v>5.25</c:v>
                </c:pt>
                <c:pt idx="22">
                  <c:v>5.5</c:v>
                </c:pt>
                <c:pt idx="23">
                  <c:v>5.75</c:v>
                </c:pt>
                <c:pt idx="24">
                  <c:v>6</c:v>
                </c:pt>
                <c:pt idx="25">
                  <c:v>6.25</c:v>
                </c:pt>
                <c:pt idx="26">
                  <c:v>6.5</c:v>
                </c:pt>
                <c:pt idx="27">
                  <c:v>6.75</c:v>
                </c:pt>
                <c:pt idx="28">
                  <c:v>7</c:v>
                </c:pt>
                <c:pt idx="29">
                  <c:v>7.25</c:v>
                </c:pt>
                <c:pt idx="30">
                  <c:v>7.5</c:v>
                </c:pt>
                <c:pt idx="31">
                  <c:v>7.75</c:v>
                </c:pt>
                <c:pt idx="32">
                  <c:v>8</c:v>
                </c:pt>
                <c:pt idx="33">
                  <c:v>8.25</c:v>
                </c:pt>
                <c:pt idx="34">
                  <c:v>8.5</c:v>
                </c:pt>
                <c:pt idx="35">
                  <c:v>8.75</c:v>
                </c:pt>
                <c:pt idx="36">
                  <c:v>9</c:v>
                </c:pt>
                <c:pt idx="37">
                  <c:v>9.25</c:v>
                </c:pt>
                <c:pt idx="38">
                  <c:v>9.5</c:v>
                </c:pt>
                <c:pt idx="39">
                  <c:v>9.75</c:v>
                </c:pt>
                <c:pt idx="40">
                  <c:v>10</c:v>
                </c:pt>
                <c:pt idx="41">
                  <c:v>10.25</c:v>
                </c:pt>
                <c:pt idx="42">
                  <c:v>10.5</c:v>
                </c:pt>
                <c:pt idx="43">
                  <c:v>10.75</c:v>
                </c:pt>
                <c:pt idx="44">
                  <c:v>11</c:v>
                </c:pt>
                <c:pt idx="45">
                  <c:v>11.25</c:v>
                </c:pt>
                <c:pt idx="46">
                  <c:v>11.5</c:v>
                </c:pt>
                <c:pt idx="47">
                  <c:v>11.75</c:v>
                </c:pt>
                <c:pt idx="48">
                  <c:v>12</c:v>
                </c:pt>
                <c:pt idx="49">
                  <c:v>12.25</c:v>
                </c:pt>
                <c:pt idx="50">
                  <c:v>12.5</c:v>
                </c:pt>
                <c:pt idx="51">
                  <c:v>12.75</c:v>
                </c:pt>
                <c:pt idx="52">
                  <c:v>13</c:v>
                </c:pt>
                <c:pt idx="53">
                  <c:v>13.25</c:v>
                </c:pt>
                <c:pt idx="54">
                  <c:v>13.5</c:v>
                </c:pt>
                <c:pt idx="55">
                  <c:v>13.75</c:v>
                </c:pt>
                <c:pt idx="56">
                  <c:v>14</c:v>
                </c:pt>
                <c:pt idx="57">
                  <c:v>14.25</c:v>
                </c:pt>
                <c:pt idx="58">
                  <c:v>14.5</c:v>
                </c:pt>
                <c:pt idx="59">
                  <c:v>14.75</c:v>
                </c:pt>
                <c:pt idx="60">
                  <c:v>15</c:v>
                </c:pt>
              </c:numCache>
            </c:numRef>
          </c:xVal>
          <c:yVal>
            <c:numRef>
              <c:f>Sheet1!$B$2:$B$62</c:f>
              <c:numCache>
                <c:formatCode>General</c:formatCode>
                <c:ptCount val="61"/>
                <c:pt idx="0">
                  <c:v>1</c:v>
                </c:pt>
                <c:pt idx="1">
                  <c:v>0.88329999999999997</c:v>
                </c:pt>
                <c:pt idx="2">
                  <c:v>0.61080000000000001</c:v>
                </c:pt>
                <c:pt idx="3">
                  <c:v>0.29509999999999997</c:v>
                </c:pt>
                <c:pt idx="4">
                  <c:v>6.3100000000000003E-2</c:v>
                </c:pt>
                <c:pt idx="5">
                  <c:v>4.0000000000000001E-3</c:v>
                </c:pt>
                <c:pt idx="6">
                  <c:v>0.1338</c:v>
                </c:pt>
                <c:pt idx="7">
                  <c:v>0.39140000000000003</c:v>
                </c:pt>
                <c:pt idx="8">
                  <c:v>0.66520000000000001</c:v>
                </c:pt>
                <c:pt idx="9">
                  <c:v>0.84050000000000002</c:v>
                </c:pt>
                <c:pt idx="10">
                  <c:v>0.84599999999999997</c:v>
                </c:pt>
                <c:pt idx="11">
                  <c:v>0.68200000000000005</c:v>
                </c:pt>
                <c:pt idx="12">
                  <c:v>0.41760000000000003</c:v>
                </c:pt>
                <c:pt idx="13">
                  <c:v>0.161</c:v>
                </c:pt>
                <c:pt idx="14">
                  <c:v>1.38E-2</c:v>
                </c:pt>
                <c:pt idx="15">
                  <c:v>3.04E-2</c:v>
                </c:pt>
                <c:pt idx="16">
                  <c:v>0.19670000000000001</c:v>
                </c:pt>
                <c:pt idx="17">
                  <c:v>0.438</c:v>
                </c:pt>
                <c:pt idx="18">
                  <c:v>0.65159999999999996</c:v>
                </c:pt>
                <c:pt idx="19">
                  <c:v>0.74880000000000002</c:v>
                </c:pt>
                <c:pt idx="20">
                  <c:v>0.69120000000000004</c:v>
                </c:pt>
                <c:pt idx="21">
                  <c:v>0.50449999999999995</c:v>
                </c:pt>
                <c:pt idx="22">
                  <c:v>0.26640000000000003</c:v>
                </c:pt>
                <c:pt idx="23">
                  <c:v>7.3200000000000001E-2</c:v>
                </c:pt>
                <c:pt idx="24">
                  <c:v>0</c:v>
                </c:pt>
                <c:pt idx="25">
                  <c:v>7.0999999999999994E-2</c:v>
                </c:pt>
                <c:pt idx="26">
                  <c:v>0.25090000000000001</c:v>
                </c:pt>
                <c:pt idx="27">
                  <c:v>0.46110000000000001</c:v>
                </c:pt>
                <c:pt idx="28">
                  <c:v>0.61299999999999999</c:v>
                </c:pt>
                <c:pt idx="29">
                  <c:v>0.64449999999999996</c:v>
                </c:pt>
                <c:pt idx="30">
                  <c:v>0.54420000000000002</c:v>
                </c:pt>
                <c:pt idx="31">
                  <c:v>0.35510000000000003</c:v>
                </c:pt>
                <c:pt idx="32">
                  <c:v>0.1547</c:v>
                </c:pt>
                <c:pt idx="33">
                  <c:v>2.3199999999999998E-2</c:v>
                </c:pt>
                <c:pt idx="34">
                  <c:v>1.0200000000000001E-2</c:v>
                </c:pt>
                <c:pt idx="35">
                  <c:v>0.1157</c:v>
                </c:pt>
                <c:pt idx="36">
                  <c:v>0.29139999999999999</c:v>
                </c:pt>
                <c:pt idx="37">
                  <c:v>0.46179999999999999</c:v>
                </c:pt>
                <c:pt idx="38">
                  <c:v>0.55589999999999995</c:v>
                </c:pt>
                <c:pt idx="39">
                  <c:v>0.53590000000000004</c:v>
                </c:pt>
                <c:pt idx="40">
                  <c:v>0.41160000000000002</c:v>
                </c:pt>
                <c:pt idx="41">
                  <c:v>0.23499999999999999</c:v>
                </c:pt>
                <c:pt idx="42">
                  <c:v>7.8E-2</c:v>
                </c:pt>
                <c:pt idx="43">
                  <c:v>2.2000000000000001E-3</c:v>
                </c:pt>
                <c:pt idx="44">
                  <c:v>3.4599999999999999E-2</c:v>
                </c:pt>
                <c:pt idx="45">
                  <c:v>0.15720000000000001</c:v>
                </c:pt>
                <c:pt idx="46">
                  <c:v>0.31569999999999998</c:v>
                </c:pt>
                <c:pt idx="47">
                  <c:v>0.44309999999999999</c:v>
                </c:pt>
                <c:pt idx="48">
                  <c:v>0.48680000000000001</c:v>
                </c:pt>
                <c:pt idx="49">
                  <c:v>0.43</c:v>
                </c:pt>
                <c:pt idx="50">
                  <c:v>0.29730000000000001</c:v>
                </c:pt>
                <c:pt idx="51">
                  <c:v>0.14360000000000001</c:v>
                </c:pt>
                <c:pt idx="52">
                  <c:v>3.0700000000000002E-2</c:v>
                </c:pt>
                <c:pt idx="53">
                  <c:v>1.9E-3</c:v>
                </c:pt>
                <c:pt idx="54">
                  <c:v>6.5100000000000005E-2</c:v>
                </c:pt>
                <c:pt idx="55">
                  <c:v>0.1905</c:v>
                </c:pt>
                <c:pt idx="56">
                  <c:v>0.32379999999999998</c:v>
                </c:pt>
                <c:pt idx="57">
                  <c:v>0.40910000000000002</c:v>
                </c:pt>
                <c:pt idx="58">
                  <c:v>0.4118</c:v>
                </c:pt>
                <c:pt idx="59">
                  <c:v>0.33200000000000002</c:v>
                </c:pt>
                <c:pt idx="60">
                  <c:v>0.20330000000000001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A38-884E-A232-4236C6F2E0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Generic state: thermalizes</c:v>
                </c:pt>
              </c:strCache>
            </c:strRef>
          </c:tx>
          <c:spPr>
            <a:ln w="31750" cap="flat">
              <a:solidFill>
                <a:srgbClr val="5B6476"/>
              </a:solidFill>
              <a:prstDash val="solid"/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</c:v>
                </c:pt>
                <c:pt idx="1">
                  <c:v>0.25</c:v>
                </c:pt>
                <c:pt idx="2">
                  <c:v>0.5</c:v>
                </c:pt>
                <c:pt idx="3">
                  <c:v>0.75</c:v>
                </c:pt>
                <c:pt idx="4">
                  <c:v>1</c:v>
                </c:pt>
                <c:pt idx="5">
                  <c:v>1.25</c:v>
                </c:pt>
                <c:pt idx="6">
                  <c:v>1.5</c:v>
                </c:pt>
                <c:pt idx="7">
                  <c:v>1.75</c:v>
                </c:pt>
                <c:pt idx="8">
                  <c:v>2</c:v>
                </c:pt>
                <c:pt idx="9">
                  <c:v>2.25</c:v>
                </c:pt>
                <c:pt idx="10">
                  <c:v>2.5</c:v>
                </c:pt>
                <c:pt idx="11">
                  <c:v>2.75</c:v>
                </c:pt>
                <c:pt idx="12">
                  <c:v>3</c:v>
                </c:pt>
                <c:pt idx="13">
                  <c:v>3.25</c:v>
                </c:pt>
                <c:pt idx="14">
                  <c:v>3.5</c:v>
                </c:pt>
                <c:pt idx="15">
                  <c:v>3.75</c:v>
                </c:pt>
                <c:pt idx="16">
                  <c:v>4</c:v>
                </c:pt>
                <c:pt idx="17">
                  <c:v>4.25</c:v>
                </c:pt>
                <c:pt idx="18">
                  <c:v>4.5</c:v>
                </c:pt>
                <c:pt idx="19">
                  <c:v>4.75</c:v>
                </c:pt>
                <c:pt idx="20">
                  <c:v>5</c:v>
                </c:pt>
                <c:pt idx="21">
                  <c:v>5.25</c:v>
                </c:pt>
                <c:pt idx="22">
                  <c:v>5.5</c:v>
                </c:pt>
                <c:pt idx="23">
                  <c:v>5.75</c:v>
                </c:pt>
                <c:pt idx="24">
                  <c:v>6</c:v>
                </c:pt>
                <c:pt idx="25">
                  <c:v>6.25</c:v>
                </c:pt>
                <c:pt idx="26">
                  <c:v>6.5</c:v>
                </c:pt>
                <c:pt idx="27">
                  <c:v>6.75</c:v>
                </c:pt>
                <c:pt idx="28">
                  <c:v>7</c:v>
                </c:pt>
                <c:pt idx="29">
                  <c:v>7.25</c:v>
                </c:pt>
                <c:pt idx="30">
                  <c:v>7.5</c:v>
                </c:pt>
                <c:pt idx="31">
                  <c:v>7.75</c:v>
                </c:pt>
                <c:pt idx="32">
                  <c:v>8</c:v>
                </c:pt>
                <c:pt idx="33">
                  <c:v>8.25</c:v>
                </c:pt>
                <c:pt idx="34">
                  <c:v>8.5</c:v>
                </c:pt>
                <c:pt idx="35">
                  <c:v>8.75</c:v>
                </c:pt>
                <c:pt idx="36">
                  <c:v>9</c:v>
                </c:pt>
                <c:pt idx="37">
                  <c:v>9.25</c:v>
                </c:pt>
                <c:pt idx="38">
                  <c:v>9.5</c:v>
                </c:pt>
                <c:pt idx="39">
                  <c:v>9.75</c:v>
                </c:pt>
                <c:pt idx="40">
                  <c:v>10</c:v>
                </c:pt>
                <c:pt idx="41">
                  <c:v>10.25</c:v>
                </c:pt>
                <c:pt idx="42">
                  <c:v>10.5</c:v>
                </c:pt>
                <c:pt idx="43">
                  <c:v>10.75</c:v>
                </c:pt>
                <c:pt idx="44">
                  <c:v>11</c:v>
                </c:pt>
                <c:pt idx="45">
                  <c:v>11.25</c:v>
                </c:pt>
                <c:pt idx="46">
                  <c:v>11.5</c:v>
                </c:pt>
                <c:pt idx="47">
                  <c:v>11.75</c:v>
                </c:pt>
                <c:pt idx="48">
                  <c:v>12</c:v>
                </c:pt>
                <c:pt idx="49">
                  <c:v>12.25</c:v>
                </c:pt>
                <c:pt idx="50">
                  <c:v>12.5</c:v>
                </c:pt>
                <c:pt idx="51">
                  <c:v>12.75</c:v>
                </c:pt>
                <c:pt idx="52">
                  <c:v>13</c:v>
                </c:pt>
                <c:pt idx="53">
                  <c:v>13.25</c:v>
                </c:pt>
                <c:pt idx="54">
                  <c:v>13.5</c:v>
                </c:pt>
                <c:pt idx="55">
                  <c:v>13.75</c:v>
                </c:pt>
                <c:pt idx="56">
                  <c:v>14</c:v>
                </c:pt>
                <c:pt idx="57">
                  <c:v>14.25</c:v>
                </c:pt>
                <c:pt idx="58">
                  <c:v>14.5</c:v>
                </c:pt>
                <c:pt idx="59">
                  <c:v>14.75</c:v>
                </c:pt>
                <c:pt idx="60">
                  <c:v>15</c:v>
                </c:pt>
              </c:numCache>
            </c:numRef>
          </c:xVal>
          <c:yVal>
            <c:numRef>
              <c:f>Sheet1!$C$2:$C$62</c:f>
              <c:numCache>
                <c:formatCode>General</c:formatCode>
                <c:ptCount val="61"/>
                <c:pt idx="0">
                  <c:v>1</c:v>
                </c:pt>
                <c:pt idx="1">
                  <c:v>0.95920000000000005</c:v>
                </c:pt>
                <c:pt idx="2">
                  <c:v>0.84650000000000003</c:v>
                </c:pt>
                <c:pt idx="3">
                  <c:v>0.68730000000000002</c:v>
                </c:pt>
                <c:pt idx="4">
                  <c:v>0.51339999999999997</c:v>
                </c:pt>
                <c:pt idx="5">
                  <c:v>0.35289999999999999</c:v>
                </c:pt>
                <c:pt idx="6">
                  <c:v>0.22309999999999999</c:v>
                </c:pt>
                <c:pt idx="7">
                  <c:v>0.1298</c:v>
                </c:pt>
                <c:pt idx="8">
                  <c:v>6.9500000000000006E-2</c:v>
                </c:pt>
                <c:pt idx="9">
                  <c:v>3.4200000000000001E-2</c:v>
                </c:pt>
                <c:pt idx="10">
                  <c:v>1.55E-2</c:v>
                </c:pt>
                <c:pt idx="11">
                  <c:v>6.4999999999999997E-3</c:v>
                </c:pt>
                <c:pt idx="12">
                  <c:v>2.5000000000000001E-3</c:v>
                </c:pt>
                <c:pt idx="13">
                  <c:v>8.9999999999999998E-4</c:v>
                </c:pt>
                <c:pt idx="14">
                  <c:v>2.9999999999999997E-4</c:v>
                </c:pt>
                <c:pt idx="15">
                  <c:v>1E-4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A38-884E-A232-4236C6F2E0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94734554"/>
        <c:axId val="2094734552"/>
      </c:scatterChart>
      <c:valAx>
        <c:axId val="2094734554"/>
        <c:scaling>
          <c:orientation val="minMax"/>
          <c:max val="15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B6476"/>
                    </a:solidFill>
                    <a:latin typeface="+mn-lt"/>
                  </a:defRPr>
                </a:pPr>
                <a:r>
                  <a:rPr lang="en-SG" sz="1100" b="0" i="0" u="none" strike="noStrike">
                    <a:solidFill>
                      <a:srgbClr val="5B6476"/>
                    </a:solidFill>
                    <a:latin typeface="+mn-lt"/>
                  </a:rPr>
                  <a:t>time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B6476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crossBetween val="midCat"/>
        <c:majorUnit val="5"/>
      </c:valAx>
      <c:valAx>
        <c:axId val="2094734552"/>
        <c:scaling>
          <c:orientation val="minMax"/>
          <c:max val="1"/>
          <c:min val="0"/>
        </c:scaling>
        <c:delete val="0"/>
        <c:axPos val="l"/>
        <c:majorGridlines>
          <c:spPr>
            <a:ln w="6350" cap="flat">
              <a:solidFill>
                <a:srgbClr val="D6DEEA"/>
              </a:solidFill>
              <a:prstDash val="solid"/>
              <a:round/>
            </a:ln>
          </c:spPr>
        </c:majorGridlines>
        <c:numFmt formatCode="0.0" sourceLinked="0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B6476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midCat"/>
        <c:majorUnit val="0.5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1B1F2A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Ideal</c:v>
                </c:pt>
              </c:strCache>
            </c:strRef>
          </c:tx>
          <c:spPr>
            <a:ln w="31750" cap="flat">
              <a:solidFill>
                <a:srgbClr val="2B4C9B"/>
              </a:solidFill>
              <a:prstDash val="solid"/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</c:v>
                </c:pt>
                <c:pt idx="1">
                  <c:v>0.25</c:v>
                </c:pt>
                <c:pt idx="2">
                  <c:v>0.5</c:v>
                </c:pt>
                <c:pt idx="3">
                  <c:v>0.75</c:v>
                </c:pt>
                <c:pt idx="4">
                  <c:v>1</c:v>
                </c:pt>
                <c:pt idx="5">
                  <c:v>1.25</c:v>
                </c:pt>
                <c:pt idx="6">
                  <c:v>1.5</c:v>
                </c:pt>
                <c:pt idx="7">
                  <c:v>1.75</c:v>
                </c:pt>
                <c:pt idx="8">
                  <c:v>2</c:v>
                </c:pt>
                <c:pt idx="9">
                  <c:v>2.25</c:v>
                </c:pt>
                <c:pt idx="10">
                  <c:v>2.5</c:v>
                </c:pt>
                <c:pt idx="11">
                  <c:v>2.75</c:v>
                </c:pt>
                <c:pt idx="12">
                  <c:v>3</c:v>
                </c:pt>
                <c:pt idx="13">
                  <c:v>3.25</c:v>
                </c:pt>
                <c:pt idx="14">
                  <c:v>3.5</c:v>
                </c:pt>
                <c:pt idx="15">
                  <c:v>3.75</c:v>
                </c:pt>
                <c:pt idx="16">
                  <c:v>4</c:v>
                </c:pt>
                <c:pt idx="17">
                  <c:v>4.25</c:v>
                </c:pt>
                <c:pt idx="18">
                  <c:v>4.5</c:v>
                </c:pt>
                <c:pt idx="19">
                  <c:v>4.75</c:v>
                </c:pt>
                <c:pt idx="20">
                  <c:v>5</c:v>
                </c:pt>
                <c:pt idx="21">
                  <c:v>5.25</c:v>
                </c:pt>
                <c:pt idx="22">
                  <c:v>5.5</c:v>
                </c:pt>
                <c:pt idx="23">
                  <c:v>5.75</c:v>
                </c:pt>
                <c:pt idx="24">
                  <c:v>6</c:v>
                </c:pt>
                <c:pt idx="25">
                  <c:v>6.25</c:v>
                </c:pt>
                <c:pt idx="26">
                  <c:v>6.5</c:v>
                </c:pt>
                <c:pt idx="27">
                  <c:v>6.75</c:v>
                </c:pt>
                <c:pt idx="28">
                  <c:v>7</c:v>
                </c:pt>
                <c:pt idx="29">
                  <c:v>7.25</c:v>
                </c:pt>
                <c:pt idx="30">
                  <c:v>7.5</c:v>
                </c:pt>
                <c:pt idx="31">
                  <c:v>7.75</c:v>
                </c:pt>
                <c:pt idx="32">
                  <c:v>8</c:v>
                </c:pt>
                <c:pt idx="33">
                  <c:v>8.25</c:v>
                </c:pt>
                <c:pt idx="34">
                  <c:v>8.5</c:v>
                </c:pt>
                <c:pt idx="35">
                  <c:v>8.75</c:v>
                </c:pt>
                <c:pt idx="36">
                  <c:v>9</c:v>
                </c:pt>
                <c:pt idx="37">
                  <c:v>9.25</c:v>
                </c:pt>
                <c:pt idx="38">
                  <c:v>9.5</c:v>
                </c:pt>
                <c:pt idx="39">
                  <c:v>9.75</c:v>
                </c:pt>
                <c:pt idx="40">
                  <c:v>10</c:v>
                </c:pt>
                <c:pt idx="41">
                  <c:v>10.25</c:v>
                </c:pt>
                <c:pt idx="42">
                  <c:v>10.5</c:v>
                </c:pt>
                <c:pt idx="43">
                  <c:v>10.75</c:v>
                </c:pt>
                <c:pt idx="44">
                  <c:v>11</c:v>
                </c:pt>
                <c:pt idx="45">
                  <c:v>11.25</c:v>
                </c:pt>
                <c:pt idx="46">
                  <c:v>11.5</c:v>
                </c:pt>
                <c:pt idx="47">
                  <c:v>11.75</c:v>
                </c:pt>
                <c:pt idx="48">
                  <c:v>12</c:v>
                </c:pt>
                <c:pt idx="49">
                  <c:v>12.25</c:v>
                </c:pt>
                <c:pt idx="50">
                  <c:v>12.5</c:v>
                </c:pt>
                <c:pt idx="51">
                  <c:v>12.75</c:v>
                </c:pt>
                <c:pt idx="52">
                  <c:v>13</c:v>
                </c:pt>
                <c:pt idx="53">
                  <c:v>13.25</c:v>
                </c:pt>
                <c:pt idx="54">
                  <c:v>13.5</c:v>
                </c:pt>
                <c:pt idx="55">
                  <c:v>13.75</c:v>
                </c:pt>
                <c:pt idx="56">
                  <c:v>14</c:v>
                </c:pt>
                <c:pt idx="57">
                  <c:v>14.25</c:v>
                </c:pt>
                <c:pt idx="58">
                  <c:v>14.5</c:v>
                </c:pt>
                <c:pt idx="59">
                  <c:v>14.75</c:v>
                </c:pt>
                <c:pt idx="60">
                  <c:v>15</c:v>
                </c:pt>
              </c:numCache>
            </c:numRef>
          </c:xVal>
          <c:yVal>
            <c:numRef>
              <c:f>Sheet1!$B$2:$B$62</c:f>
              <c:numCache>
                <c:formatCode>General</c:formatCode>
                <c:ptCount val="6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D32-C445-9348-DC18EEE91A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Stabilized</c:v>
                </c:pt>
              </c:strCache>
            </c:strRef>
          </c:tx>
          <c:spPr>
            <a:ln w="31750" cap="flat">
              <a:solidFill>
                <a:srgbClr val="E07A2E"/>
              </a:solidFill>
              <a:prstDash val="solid"/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</c:v>
                </c:pt>
                <c:pt idx="1">
                  <c:v>0.25</c:v>
                </c:pt>
                <c:pt idx="2">
                  <c:v>0.5</c:v>
                </c:pt>
                <c:pt idx="3">
                  <c:v>0.75</c:v>
                </c:pt>
                <c:pt idx="4">
                  <c:v>1</c:v>
                </c:pt>
                <c:pt idx="5">
                  <c:v>1.25</c:v>
                </c:pt>
                <c:pt idx="6">
                  <c:v>1.5</c:v>
                </c:pt>
                <c:pt idx="7">
                  <c:v>1.75</c:v>
                </c:pt>
                <c:pt idx="8">
                  <c:v>2</c:v>
                </c:pt>
                <c:pt idx="9">
                  <c:v>2.25</c:v>
                </c:pt>
                <c:pt idx="10">
                  <c:v>2.5</c:v>
                </c:pt>
                <c:pt idx="11">
                  <c:v>2.75</c:v>
                </c:pt>
                <c:pt idx="12">
                  <c:v>3</c:v>
                </c:pt>
                <c:pt idx="13">
                  <c:v>3.25</c:v>
                </c:pt>
                <c:pt idx="14">
                  <c:v>3.5</c:v>
                </c:pt>
                <c:pt idx="15">
                  <c:v>3.75</c:v>
                </c:pt>
                <c:pt idx="16">
                  <c:v>4</c:v>
                </c:pt>
                <c:pt idx="17">
                  <c:v>4.25</c:v>
                </c:pt>
                <c:pt idx="18">
                  <c:v>4.5</c:v>
                </c:pt>
                <c:pt idx="19">
                  <c:v>4.75</c:v>
                </c:pt>
                <c:pt idx="20">
                  <c:v>5</c:v>
                </c:pt>
                <c:pt idx="21">
                  <c:v>5.25</c:v>
                </c:pt>
                <c:pt idx="22">
                  <c:v>5.5</c:v>
                </c:pt>
                <c:pt idx="23">
                  <c:v>5.75</c:v>
                </c:pt>
                <c:pt idx="24">
                  <c:v>6</c:v>
                </c:pt>
                <c:pt idx="25">
                  <c:v>6.25</c:v>
                </c:pt>
                <c:pt idx="26">
                  <c:v>6.5</c:v>
                </c:pt>
                <c:pt idx="27">
                  <c:v>6.75</c:v>
                </c:pt>
                <c:pt idx="28">
                  <c:v>7</c:v>
                </c:pt>
                <c:pt idx="29">
                  <c:v>7.25</c:v>
                </c:pt>
                <c:pt idx="30">
                  <c:v>7.5</c:v>
                </c:pt>
                <c:pt idx="31">
                  <c:v>7.75</c:v>
                </c:pt>
                <c:pt idx="32">
                  <c:v>8</c:v>
                </c:pt>
                <c:pt idx="33">
                  <c:v>8.25</c:v>
                </c:pt>
                <c:pt idx="34">
                  <c:v>8.5</c:v>
                </c:pt>
                <c:pt idx="35">
                  <c:v>8.75</c:v>
                </c:pt>
                <c:pt idx="36">
                  <c:v>9</c:v>
                </c:pt>
                <c:pt idx="37">
                  <c:v>9.25</c:v>
                </c:pt>
                <c:pt idx="38">
                  <c:v>9.5</c:v>
                </c:pt>
                <c:pt idx="39">
                  <c:v>9.75</c:v>
                </c:pt>
                <c:pt idx="40">
                  <c:v>10</c:v>
                </c:pt>
                <c:pt idx="41">
                  <c:v>10.25</c:v>
                </c:pt>
                <c:pt idx="42">
                  <c:v>10.5</c:v>
                </c:pt>
                <c:pt idx="43">
                  <c:v>10.75</c:v>
                </c:pt>
                <c:pt idx="44">
                  <c:v>11</c:v>
                </c:pt>
                <c:pt idx="45">
                  <c:v>11.25</c:v>
                </c:pt>
                <c:pt idx="46">
                  <c:v>11.5</c:v>
                </c:pt>
                <c:pt idx="47">
                  <c:v>11.75</c:v>
                </c:pt>
                <c:pt idx="48">
                  <c:v>12</c:v>
                </c:pt>
                <c:pt idx="49">
                  <c:v>12.25</c:v>
                </c:pt>
                <c:pt idx="50">
                  <c:v>12.5</c:v>
                </c:pt>
                <c:pt idx="51">
                  <c:v>12.75</c:v>
                </c:pt>
                <c:pt idx="52">
                  <c:v>13</c:v>
                </c:pt>
                <c:pt idx="53">
                  <c:v>13.25</c:v>
                </c:pt>
                <c:pt idx="54">
                  <c:v>13.5</c:v>
                </c:pt>
                <c:pt idx="55">
                  <c:v>13.75</c:v>
                </c:pt>
                <c:pt idx="56">
                  <c:v>14</c:v>
                </c:pt>
                <c:pt idx="57">
                  <c:v>14.25</c:v>
                </c:pt>
                <c:pt idx="58">
                  <c:v>14.5</c:v>
                </c:pt>
                <c:pt idx="59">
                  <c:v>14.75</c:v>
                </c:pt>
                <c:pt idx="60">
                  <c:v>15</c:v>
                </c:pt>
              </c:numCache>
            </c:numRef>
          </c:xVal>
          <c:yVal>
            <c:numRef>
              <c:f>Sheet1!$C$2:$C$62</c:f>
              <c:numCache>
                <c:formatCode>General</c:formatCode>
                <c:ptCount val="61"/>
                <c:pt idx="0">
                  <c:v>1</c:v>
                </c:pt>
                <c:pt idx="1">
                  <c:v>0.97499999999999998</c:v>
                </c:pt>
                <c:pt idx="2">
                  <c:v>0.95120000000000005</c:v>
                </c:pt>
                <c:pt idx="3">
                  <c:v>0.93010000000000004</c:v>
                </c:pt>
                <c:pt idx="4">
                  <c:v>0.91239999999999999</c:v>
                </c:pt>
                <c:pt idx="5">
                  <c:v>0.89829999999999999</c:v>
                </c:pt>
                <c:pt idx="6">
                  <c:v>0.88749999999999996</c:v>
                </c:pt>
                <c:pt idx="7">
                  <c:v>0.87990000000000002</c:v>
                </c:pt>
                <c:pt idx="8">
                  <c:v>0.87490000000000001</c:v>
                </c:pt>
                <c:pt idx="9">
                  <c:v>0.87190000000000001</c:v>
                </c:pt>
                <c:pt idx="10">
                  <c:v>0.87060000000000004</c:v>
                </c:pt>
                <c:pt idx="11">
                  <c:v>0.87050000000000005</c:v>
                </c:pt>
                <c:pt idx="12">
                  <c:v>0.87109999999999999</c:v>
                </c:pt>
                <c:pt idx="13">
                  <c:v>0.87219999999999998</c:v>
                </c:pt>
                <c:pt idx="14">
                  <c:v>0.87350000000000005</c:v>
                </c:pt>
                <c:pt idx="15">
                  <c:v>0.87490000000000001</c:v>
                </c:pt>
                <c:pt idx="16">
                  <c:v>0.87619999999999998</c:v>
                </c:pt>
                <c:pt idx="17">
                  <c:v>0.87729999999999997</c:v>
                </c:pt>
                <c:pt idx="18">
                  <c:v>0.87829999999999997</c:v>
                </c:pt>
                <c:pt idx="19">
                  <c:v>0.879</c:v>
                </c:pt>
                <c:pt idx="20">
                  <c:v>0.87960000000000005</c:v>
                </c:pt>
                <c:pt idx="21">
                  <c:v>0.88</c:v>
                </c:pt>
                <c:pt idx="22">
                  <c:v>0.88029999999999997</c:v>
                </c:pt>
                <c:pt idx="23">
                  <c:v>0.88039999999999996</c:v>
                </c:pt>
                <c:pt idx="24">
                  <c:v>0.88049999999999995</c:v>
                </c:pt>
                <c:pt idx="25">
                  <c:v>0.88049999999999995</c:v>
                </c:pt>
                <c:pt idx="26">
                  <c:v>0.88049999999999995</c:v>
                </c:pt>
                <c:pt idx="27">
                  <c:v>0.88039999999999996</c:v>
                </c:pt>
                <c:pt idx="28">
                  <c:v>0.88039999999999996</c:v>
                </c:pt>
                <c:pt idx="29">
                  <c:v>0.88029999999999997</c:v>
                </c:pt>
                <c:pt idx="30">
                  <c:v>0.88019999999999998</c:v>
                </c:pt>
                <c:pt idx="31">
                  <c:v>0.88009999999999999</c:v>
                </c:pt>
                <c:pt idx="32">
                  <c:v>0.88009999999999999</c:v>
                </c:pt>
                <c:pt idx="33">
                  <c:v>0.88009999999999999</c:v>
                </c:pt>
                <c:pt idx="34">
                  <c:v>0.88</c:v>
                </c:pt>
                <c:pt idx="35">
                  <c:v>0.88</c:v>
                </c:pt>
                <c:pt idx="36">
                  <c:v>0.88</c:v>
                </c:pt>
                <c:pt idx="37">
                  <c:v>0.88</c:v>
                </c:pt>
                <c:pt idx="38">
                  <c:v>0.88</c:v>
                </c:pt>
                <c:pt idx="39">
                  <c:v>0.88</c:v>
                </c:pt>
                <c:pt idx="40">
                  <c:v>0.88</c:v>
                </c:pt>
                <c:pt idx="41">
                  <c:v>0.88</c:v>
                </c:pt>
                <c:pt idx="42">
                  <c:v>0.88</c:v>
                </c:pt>
                <c:pt idx="43">
                  <c:v>0.88</c:v>
                </c:pt>
                <c:pt idx="44">
                  <c:v>0.88</c:v>
                </c:pt>
                <c:pt idx="45">
                  <c:v>0.88</c:v>
                </c:pt>
                <c:pt idx="46">
                  <c:v>0.88</c:v>
                </c:pt>
                <c:pt idx="47">
                  <c:v>0.88</c:v>
                </c:pt>
                <c:pt idx="48">
                  <c:v>0.88</c:v>
                </c:pt>
                <c:pt idx="49">
                  <c:v>0.88</c:v>
                </c:pt>
                <c:pt idx="50">
                  <c:v>0.88</c:v>
                </c:pt>
                <c:pt idx="51">
                  <c:v>0.88</c:v>
                </c:pt>
                <c:pt idx="52">
                  <c:v>0.88</c:v>
                </c:pt>
                <c:pt idx="53">
                  <c:v>0.88</c:v>
                </c:pt>
                <c:pt idx="54">
                  <c:v>0.88</c:v>
                </c:pt>
                <c:pt idx="55">
                  <c:v>0.88</c:v>
                </c:pt>
                <c:pt idx="56">
                  <c:v>0.88</c:v>
                </c:pt>
                <c:pt idx="57">
                  <c:v>0.88</c:v>
                </c:pt>
                <c:pt idx="58">
                  <c:v>0.88</c:v>
                </c:pt>
                <c:pt idx="59">
                  <c:v>0.88</c:v>
                </c:pt>
                <c:pt idx="60">
                  <c:v>0.88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1D32-C445-9348-DC18EEE91A3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Perturbed</c:v>
                </c:pt>
              </c:strCache>
            </c:strRef>
          </c:tx>
          <c:spPr>
            <a:ln w="31750" cap="flat">
              <a:solidFill>
                <a:srgbClr val="5B6476"/>
              </a:solidFill>
              <a:prstDash val="solid"/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</c:v>
                </c:pt>
                <c:pt idx="1">
                  <c:v>0.25</c:v>
                </c:pt>
                <c:pt idx="2">
                  <c:v>0.5</c:v>
                </c:pt>
                <c:pt idx="3">
                  <c:v>0.75</c:v>
                </c:pt>
                <c:pt idx="4">
                  <c:v>1</c:v>
                </c:pt>
                <c:pt idx="5">
                  <c:v>1.25</c:v>
                </c:pt>
                <c:pt idx="6">
                  <c:v>1.5</c:v>
                </c:pt>
                <c:pt idx="7">
                  <c:v>1.75</c:v>
                </c:pt>
                <c:pt idx="8">
                  <c:v>2</c:v>
                </c:pt>
                <c:pt idx="9">
                  <c:v>2.25</c:v>
                </c:pt>
                <c:pt idx="10">
                  <c:v>2.5</c:v>
                </c:pt>
                <c:pt idx="11">
                  <c:v>2.75</c:v>
                </c:pt>
                <c:pt idx="12">
                  <c:v>3</c:v>
                </c:pt>
                <c:pt idx="13">
                  <c:v>3.25</c:v>
                </c:pt>
                <c:pt idx="14">
                  <c:v>3.5</c:v>
                </c:pt>
                <c:pt idx="15">
                  <c:v>3.75</c:v>
                </c:pt>
                <c:pt idx="16">
                  <c:v>4</c:v>
                </c:pt>
                <c:pt idx="17">
                  <c:v>4.25</c:v>
                </c:pt>
                <c:pt idx="18">
                  <c:v>4.5</c:v>
                </c:pt>
                <c:pt idx="19">
                  <c:v>4.75</c:v>
                </c:pt>
                <c:pt idx="20">
                  <c:v>5</c:v>
                </c:pt>
                <c:pt idx="21">
                  <c:v>5.25</c:v>
                </c:pt>
                <c:pt idx="22">
                  <c:v>5.5</c:v>
                </c:pt>
                <c:pt idx="23">
                  <c:v>5.75</c:v>
                </c:pt>
                <c:pt idx="24">
                  <c:v>6</c:v>
                </c:pt>
                <c:pt idx="25">
                  <c:v>6.25</c:v>
                </c:pt>
                <c:pt idx="26">
                  <c:v>6.5</c:v>
                </c:pt>
                <c:pt idx="27">
                  <c:v>6.75</c:v>
                </c:pt>
                <c:pt idx="28">
                  <c:v>7</c:v>
                </c:pt>
                <c:pt idx="29">
                  <c:v>7.25</c:v>
                </c:pt>
                <c:pt idx="30">
                  <c:v>7.5</c:v>
                </c:pt>
                <c:pt idx="31">
                  <c:v>7.75</c:v>
                </c:pt>
                <c:pt idx="32">
                  <c:v>8</c:v>
                </c:pt>
                <c:pt idx="33">
                  <c:v>8.25</c:v>
                </c:pt>
                <c:pt idx="34">
                  <c:v>8.5</c:v>
                </c:pt>
                <c:pt idx="35">
                  <c:v>8.75</c:v>
                </c:pt>
                <c:pt idx="36">
                  <c:v>9</c:v>
                </c:pt>
                <c:pt idx="37">
                  <c:v>9.25</c:v>
                </c:pt>
                <c:pt idx="38">
                  <c:v>9.5</c:v>
                </c:pt>
                <c:pt idx="39">
                  <c:v>9.75</c:v>
                </c:pt>
                <c:pt idx="40">
                  <c:v>10</c:v>
                </c:pt>
                <c:pt idx="41">
                  <c:v>10.25</c:v>
                </c:pt>
                <c:pt idx="42">
                  <c:v>10.5</c:v>
                </c:pt>
                <c:pt idx="43">
                  <c:v>10.75</c:v>
                </c:pt>
                <c:pt idx="44">
                  <c:v>11</c:v>
                </c:pt>
                <c:pt idx="45">
                  <c:v>11.25</c:v>
                </c:pt>
                <c:pt idx="46">
                  <c:v>11.5</c:v>
                </c:pt>
                <c:pt idx="47">
                  <c:v>11.75</c:v>
                </c:pt>
                <c:pt idx="48">
                  <c:v>12</c:v>
                </c:pt>
                <c:pt idx="49">
                  <c:v>12.25</c:v>
                </c:pt>
                <c:pt idx="50">
                  <c:v>12.5</c:v>
                </c:pt>
                <c:pt idx="51">
                  <c:v>12.75</c:v>
                </c:pt>
                <c:pt idx="52">
                  <c:v>13</c:v>
                </c:pt>
                <c:pt idx="53">
                  <c:v>13.25</c:v>
                </c:pt>
                <c:pt idx="54">
                  <c:v>13.5</c:v>
                </c:pt>
                <c:pt idx="55">
                  <c:v>13.75</c:v>
                </c:pt>
                <c:pt idx="56">
                  <c:v>14</c:v>
                </c:pt>
                <c:pt idx="57">
                  <c:v>14.25</c:v>
                </c:pt>
                <c:pt idx="58">
                  <c:v>14.5</c:v>
                </c:pt>
                <c:pt idx="59">
                  <c:v>14.75</c:v>
                </c:pt>
                <c:pt idx="60">
                  <c:v>15</c:v>
                </c:pt>
              </c:numCache>
            </c:numRef>
          </c:xVal>
          <c:yVal>
            <c:numRef>
              <c:f>Sheet1!$D$2:$D$62</c:f>
              <c:numCache>
                <c:formatCode>General</c:formatCode>
                <c:ptCount val="61"/>
                <c:pt idx="0">
                  <c:v>1</c:v>
                </c:pt>
                <c:pt idx="1">
                  <c:v>0.91639999999999999</c:v>
                </c:pt>
                <c:pt idx="2">
                  <c:v>0.84119999999999995</c:v>
                </c:pt>
                <c:pt idx="3">
                  <c:v>0.77359999999999995</c:v>
                </c:pt>
                <c:pt idx="4">
                  <c:v>0.7127</c:v>
                </c:pt>
                <c:pt idx="5">
                  <c:v>0.65780000000000005</c:v>
                </c:pt>
                <c:pt idx="6">
                  <c:v>0.60840000000000005</c:v>
                </c:pt>
                <c:pt idx="7">
                  <c:v>0.56379999999999997</c:v>
                </c:pt>
                <c:pt idx="8">
                  <c:v>0.52349999999999997</c:v>
                </c:pt>
                <c:pt idx="9">
                  <c:v>0.48709999999999998</c:v>
                </c:pt>
                <c:pt idx="10">
                  <c:v>0.45419999999999999</c:v>
                </c:pt>
                <c:pt idx="11">
                  <c:v>0.42430000000000001</c:v>
                </c:pt>
                <c:pt idx="12">
                  <c:v>0.39729999999999999</c:v>
                </c:pt>
                <c:pt idx="13">
                  <c:v>0.37269999999999998</c:v>
                </c:pt>
                <c:pt idx="14">
                  <c:v>0.35039999999999999</c:v>
                </c:pt>
                <c:pt idx="15">
                  <c:v>0.3301</c:v>
                </c:pt>
                <c:pt idx="16">
                  <c:v>0.3115</c:v>
                </c:pt>
                <c:pt idx="17">
                  <c:v>0.29459999999999997</c:v>
                </c:pt>
                <c:pt idx="18">
                  <c:v>0.27910000000000001</c:v>
                </c:pt>
                <c:pt idx="19">
                  <c:v>0.26490000000000002</c:v>
                </c:pt>
                <c:pt idx="20">
                  <c:v>0.25190000000000001</c:v>
                </c:pt>
                <c:pt idx="21">
                  <c:v>0.2399</c:v>
                </c:pt>
                <c:pt idx="22">
                  <c:v>0.22889999999999999</c:v>
                </c:pt>
                <c:pt idx="23">
                  <c:v>0.21879999999999999</c:v>
                </c:pt>
                <c:pt idx="24">
                  <c:v>0.2094</c:v>
                </c:pt>
                <c:pt idx="25">
                  <c:v>0.20069999999999999</c:v>
                </c:pt>
                <c:pt idx="26">
                  <c:v>0.19259999999999999</c:v>
                </c:pt>
                <c:pt idx="27">
                  <c:v>0.18509999999999999</c:v>
                </c:pt>
                <c:pt idx="28">
                  <c:v>0.17810000000000001</c:v>
                </c:pt>
                <c:pt idx="29">
                  <c:v>0.17150000000000001</c:v>
                </c:pt>
                <c:pt idx="30">
                  <c:v>0.16539999999999999</c:v>
                </c:pt>
                <c:pt idx="31">
                  <c:v>0.15970000000000001</c:v>
                </c:pt>
                <c:pt idx="32">
                  <c:v>0.15429999999999999</c:v>
                </c:pt>
                <c:pt idx="33">
                  <c:v>0.1492</c:v>
                </c:pt>
                <c:pt idx="34">
                  <c:v>0.1444</c:v>
                </c:pt>
                <c:pt idx="35">
                  <c:v>0.1399</c:v>
                </c:pt>
                <c:pt idx="36">
                  <c:v>0.1356</c:v>
                </c:pt>
                <c:pt idx="37">
                  <c:v>0.13150000000000001</c:v>
                </c:pt>
                <c:pt idx="38">
                  <c:v>0.12759999999999999</c:v>
                </c:pt>
                <c:pt idx="39">
                  <c:v>0.124</c:v>
                </c:pt>
                <c:pt idx="40">
                  <c:v>0.1205</c:v>
                </c:pt>
                <c:pt idx="41">
                  <c:v>0.1171</c:v>
                </c:pt>
                <c:pt idx="42">
                  <c:v>0.1139</c:v>
                </c:pt>
                <c:pt idx="43">
                  <c:v>0.1108</c:v>
                </c:pt>
                <c:pt idx="44">
                  <c:v>0.1079</c:v>
                </c:pt>
                <c:pt idx="45">
                  <c:v>0.105</c:v>
                </c:pt>
                <c:pt idx="46">
                  <c:v>0.1023</c:v>
                </c:pt>
                <c:pt idx="47">
                  <c:v>9.9699999999999997E-2</c:v>
                </c:pt>
                <c:pt idx="48">
                  <c:v>9.7100000000000006E-2</c:v>
                </c:pt>
                <c:pt idx="49">
                  <c:v>9.4700000000000006E-2</c:v>
                </c:pt>
                <c:pt idx="50">
                  <c:v>9.2299999999999993E-2</c:v>
                </c:pt>
                <c:pt idx="51">
                  <c:v>0.09</c:v>
                </c:pt>
                <c:pt idx="52">
                  <c:v>8.7800000000000003E-2</c:v>
                </c:pt>
                <c:pt idx="53">
                  <c:v>8.5699999999999998E-2</c:v>
                </c:pt>
                <c:pt idx="54">
                  <c:v>8.3599999999999994E-2</c:v>
                </c:pt>
                <c:pt idx="55">
                  <c:v>8.1600000000000006E-2</c:v>
                </c:pt>
                <c:pt idx="56">
                  <c:v>7.9699999999999993E-2</c:v>
                </c:pt>
                <c:pt idx="57">
                  <c:v>7.7799999999999994E-2</c:v>
                </c:pt>
                <c:pt idx="58">
                  <c:v>7.5899999999999995E-2</c:v>
                </c:pt>
                <c:pt idx="59">
                  <c:v>7.4099999999999999E-2</c:v>
                </c:pt>
                <c:pt idx="60">
                  <c:v>7.2400000000000006E-2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1D32-C445-9348-DC18EEE91A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94734554"/>
        <c:axId val="2094734552"/>
      </c:scatterChart>
      <c:valAx>
        <c:axId val="2094734554"/>
        <c:scaling>
          <c:orientation val="minMax"/>
          <c:max val="15"/>
          <c:min val="0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476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crossBetween val="midCat"/>
        <c:majorUnit val="5"/>
      </c:valAx>
      <c:valAx>
        <c:axId val="2094734552"/>
        <c:scaling>
          <c:orientation val="minMax"/>
          <c:max val="1.1000000000000001"/>
          <c:min val="0"/>
        </c:scaling>
        <c:delete val="0"/>
        <c:axPos val="l"/>
        <c:numFmt formatCode="0.0" sourceLinked="0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476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midCat"/>
        <c:majorUnit val="0.5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1B1F2A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0988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4465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6"/>
                </a:solidFill>
              </a:rPr>
              <a:t>D. Bhowmick · Stabilization of GZ scars · Phys. Rev. B 113, 174306 (2026)</a:t>
            </a:r>
            <a:endParaRPr lang="en-US" sz="1000" dirty="0"/>
          </a:p>
        </p:txBody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457200" y="274320"/>
            <a:ext cx="9326880" cy="65836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endParaRPr lang="en-US" sz="3000" dirty="0"/>
          </a:p>
        </p:txBody>
      </p:sp>
      <p:sp>
        <p:nvSpPr>
          <p:cNvPr id="4" name="Text 1"/>
          <p:cNvSpPr>
            <a:spLocks noGrp="1"/>
          </p:cNvSpPr>
          <p:nvPr>
            <p:ph type="body" idx="102" hasCustomPrompt="1"/>
          </p:nvPr>
        </p:nvSpPr>
        <p:spPr>
          <a:xfrm>
            <a:off x="457200" y="914400"/>
            <a:ext cx="9326880" cy="38404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dirty="0">
                <a:solidFill>
                  <a:schemeClr val="accent6"/>
                </a:solidFill>
              </a:defRPr>
            </a:lvl1pPr>
          </a:lstStyle>
          <a:p>
            <a:pPr marL="0" indent="0" algn="l">
              <a:buNone/>
            </a:pP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ster detail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4465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6"/>
                </a:solidFill>
              </a:rPr>
              <a:t>D. Bhowmick · Stabilization of GZ scars · Phys. Rev. B 113, 174306 (2026)</a:t>
            </a:r>
            <a:endParaRPr lang="en-US" sz="1000" dirty="0"/>
          </a:p>
        </p:txBody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457200" y="274320"/>
            <a:ext cx="8138160" cy="56692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6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slide" Target="slide7.xm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" Target="slide4.xml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slide" Target="slide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g"/><Relationship Id="rId5" Type="http://schemas.openxmlformats.org/officeDocument/2006/relationships/slide" Target="slide5.xml"/><Relationship Id="rId4" Type="http://schemas.openxmlformats.org/officeDocument/2006/relationships/slide" Target="slide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g"/><Relationship Id="rId5" Type="http://schemas.openxmlformats.org/officeDocument/2006/relationships/slide" Target="slide6.xml"/><Relationship Id="rId4" Type="http://schemas.openxmlformats.org/officeDocument/2006/relationships/slide" Target="slide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slide" Target="slide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emf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457200" y="274320"/>
            <a:ext cx="9326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Quantum many-body scars</a:t>
            </a:r>
            <a:endParaRPr lang="en-US" sz="3000" dirty="0"/>
          </a:p>
        </p:txBody>
      </p:sp>
      <p:sp>
        <p:nvSpPr>
          <p:cNvPr id="3" name="Text 1"/>
          <p:cNvSpPr>
            <a:spLocks noGrp="1"/>
          </p:cNvSpPr>
          <p:nvPr>
            <p:ph type="body" idx="102" hasCustomPrompt="1"/>
          </p:nvPr>
        </p:nvSpPr>
        <p:spPr>
          <a:xfrm>
            <a:off x="457200" y="914400"/>
            <a:ext cx="9326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chemeClr val="accent6"/>
                </a:solidFill>
              </a:rPr>
              <a:t>Rare non-thermal eigenstates hidden in an otherwise chaotic spectrum</a:t>
            </a:r>
            <a:endParaRPr lang="en-US" sz="1600" dirty="0"/>
          </a:p>
        </p:txBody>
      </p:sp>
      <p:sp>
        <p:nvSpPr>
          <p:cNvPr id="4" name="btn_poster">
            <a:hlinkClick r:id="rId3" action="ppaction://hlinksldjump" tooltip="Jump to the poster overview"/>
          </p:cNvPr>
          <p:cNvSpPr/>
          <p:nvPr/>
        </p:nvSpPr>
        <p:spPr>
          <a:xfrm>
            <a:off x="9966960" y="411480"/>
            <a:ext cx="1764792" cy="411480"/>
          </a:xfrm>
          <a:prstGeom prst="roundRect">
            <a:avLst>
              <a:gd name="adj" fmla="val 22222"/>
            </a:avLst>
          </a:prstGeom>
          <a:solidFill>
            <a:srgbClr val="2B4C9B"/>
          </a:solidFill>
          <a:ln w="12700">
            <a:solidFill>
              <a:srgbClr val="2B4C9B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Go to poster ▸</a:t>
            </a:r>
            <a:endParaRPr lang="en-US" sz="1400" dirty="0"/>
          </a:p>
        </p:txBody>
      </p:sp>
      <p:sp>
        <p:nvSpPr>
          <p:cNvPr id="5" name="row1_num"/>
          <p:cNvSpPr/>
          <p:nvPr/>
        </p:nvSpPr>
        <p:spPr>
          <a:xfrm>
            <a:off x="457200" y="1481328"/>
            <a:ext cx="457200" cy="457200"/>
          </a:xfrm>
          <a:prstGeom prst="ellipse">
            <a:avLst/>
          </a:prstGeom>
          <a:solidFill>
            <a:srgbClr val="E07A2E"/>
          </a:solidFill>
          <a:ln>
            <a:solidFill>
              <a:srgbClr val="E07A2E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6" name="row1_head"/>
          <p:cNvSpPr/>
          <p:nvPr/>
        </p:nvSpPr>
        <p:spPr>
          <a:xfrm>
            <a:off x="1097280" y="1463040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Thermalization (ETH)</a:t>
            </a:r>
            <a:endParaRPr lang="en-US" sz="1700" dirty="0"/>
          </a:p>
        </p:txBody>
      </p:sp>
      <p:sp>
        <p:nvSpPr>
          <p:cNvPr id="7" name="row1_body"/>
          <p:cNvSpPr/>
          <p:nvPr/>
        </p:nvSpPr>
        <p:spPr>
          <a:xfrm>
            <a:off x="1097280" y="1810512"/>
            <a:ext cx="4663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In chaotic many-body systems, excited eigenstates look thermal: any initial state quickly forgets its local details [1, 2].</a:t>
            </a:r>
            <a:endParaRPr lang="en-US" sz="1400" dirty="0"/>
          </a:p>
        </p:txBody>
      </p:sp>
      <p:sp>
        <p:nvSpPr>
          <p:cNvPr id="8" name="row2_num"/>
          <p:cNvSpPr/>
          <p:nvPr/>
        </p:nvSpPr>
        <p:spPr>
          <a:xfrm>
            <a:off x="457200" y="2624328"/>
            <a:ext cx="457200" cy="457200"/>
          </a:xfrm>
          <a:prstGeom prst="ellipse">
            <a:avLst/>
          </a:prstGeom>
          <a:solidFill>
            <a:srgbClr val="E07A2E"/>
          </a:solidFill>
          <a:ln>
            <a:solidFill>
              <a:srgbClr val="E07A2E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9" name="row2_head"/>
          <p:cNvSpPr/>
          <p:nvPr/>
        </p:nvSpPr>
        <p:spPr>
          <a:xfrm>
            <a:off x="1097280" y="2606040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Quantum many-body scars</a:t>
            </a:r>
            <a:endParaRPr lang="en-US" sz="1700" dirty="0"/>
          </a:p>
        </p:txBody>
      </p:sp>
      <p:sp>
        <p:nvSpPr>
          <p:cNvPr id="10" name="row2_body"/>
          <p:cNvSpPr/>
          <p:nvPr/>
        </p:nvSpPr>
        <p:spPr>
          <a:xfrm>
            <a:off x="1097280" y="2953512"/>
            <a:ext cx="4663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A few special non-thermal eigenstates survive inside the thermal spectrum: a weak breaking of ergodicity [3, 4].</a:t>
            </a:r>
            <a:endParaRPr lang="en-US" sz="1400" dirty="0"/>
          </a:p>
        </p:txBody>
      </p:sp>
      <p:sp>
        <p:nvSpPr>
          <p:cNvPr id="11" name="row3_num"/>
          <p:cNvSpPr/>
          <p:nvPr/>
        </p:nvSpPr>
        <p:spPr>
          <a:xfrm>
            <a:off x="457200" y="3767328"/>
            <a:ext cx="457200" cy="457200"/>
          </a:xfrm>
          <a:prstGeom prst="ellipse">
            <a:avLst/>
          </a:prstGeom>
          <a:solidFill>
            <a:srgbClr val="E07A2E"/>
          </a:solidFill>
          <a:ln>
            <a:solidFill>
              <a:srgbClr val="E07A2E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2" name="row3_head"/>
          <p:cNvSpPr/>
          <p:nvPr/>
        </p:nvSpPr>
        <p:spPr>
          <a:xfrm>
            <a:off x="1097280" y="3749040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Dynamical signature</a:t>
            </a:r>
            <a:endParaRPr lang="en-US" sz="1700" dirty="0"/>
          </a:p>
        </p:txBody>
      </p:sp>
      <p:sp>
        <p:nvSpPr>
          <p:cNvPr id="13" name="row3_body"/>
          <p:cNvSpPr/>
          <p:nvPr/>
        </p:nvSpPr>
        <p:spPr>
          <a:xfrm>
            <a:off x="1097280" y="4096512"/>
            <a:ext cx="4663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Start in (or near) a scar and the system does not thermalize: long-lived coherent revivals, seen in Rydberg-atom and cold-atom simulators [5, 6].</a:t>
            </a:r>
            <a:endParaRPr lang="en-US" sz="1400" dirty="0"/>
          </a:p>
        </p:txBody>
      </p:sp>
      <p:sp>
        <p:nvSpPr>
          <p:cNvPr id="14" name="chips_label"/>
          <p:cNvSpPr/>
          <p:nvPr/>
        </p:nvSpPr>
        <p:spPr>
          <a:xfrm>
            <a:off x="457200" y="495604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Found in</a:t>
            </a:r>
            <a:endParaRPr lang="en-US" sz="1300" dirty="0"/>
          </a:p>
        </p:txBody>
      </p:sp>
      <p:sp>
        <p:nvSpPr>
          <p:cNvPr id="15" name="chips_0"/>
          <p:cNvSpPr/>
          <p:nvPr/>
        </p:nvSpPr>
        <p:spPr>
          <a:xfrm>
            <a:off x="457200" y="5285232"/>
            <a:ext cx="1691640" cy="310896"/>
          </a:xfrm>
          <a:prstGeom prst="roundRect">
            <a:avLst>
              <a:gd name="adj" fmla="val 23529"/>
            </a:avLst>
          </a:prstGeom>
          <a:solidFill>
            <a:srgbClr val="FDE7D3"/>
          </a:solidFill>
          <a:ln>
            <a:solidFill>
              <a:srgbClr val="FDE7D3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chemeClr val="accent5"/>
                </a:solidFill>
              </a:rPr>
              <a:t>PXP / Rydberg chains</a:t>
            </a:r>
            <a:endParaRPr lang="en-US" sz="1150" dirty="0"/>
          </a:p>
        </p:txBody>
      </p:sp>
      <p:sp>
        <p:nvSpPr>
          <p:cNvPr id="16" name="chips_1"/>
          <p:cNvSpPr/>
          <p:nvPr/>
        </p:nvSpPr>
        <p:spPr>
          <a:xfrm>
            <a:off x="2240280" y="5285232"/>
            <a:ext cx="1691640" cy="310896"/>
          </a:xfrm>
          <a:prstGeom prst="roundRect">
            <a:avLst>
              <a:gd name="adj" fmla="val 23529"/>
            </a:avLst>
          </a:prstGeom>
          <a:solidFill>
            <a:srgbClr val="FDE7D3"/>
          </a:solidFill>
          <a:ln>
            <a:solidFill>
              <a:srgbClr val="FDE7D3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chemeClr val="accent5"/>
                </a:solidFill>
              </a:rPr>
              <a:t>AKLT chains</a:t>
            </a:r>
            <a:endParaRPr lang="en-US" sz="1150" dirty="0"/>
          </a:p>
        </p:txBody>
      </p:sp>
      <p:sp>
        <p:nvSpPr>
          <p:cNvPr id="17" name="chips_2"/>
          <p:cNvSpPr/>
          <p:nvPr/>
        </p:nvSpPr>
        <p:spPr>
          <a:xfrm>
            <a:off x="4023360" y="5285232"/>
            <a:ext cx="1691640" cy="310896"/>
          </a:xfrm>
          <a:prstGeom prst="roundRect">
            <a:avLst>
              <a:gd name="adj" fmla="val 23529"/>
            </a:avLst>
          </a:prstGeom>
          <a:solidFill>
            <a:srgbClr val="FDE7D3"/>
          </a:solidFill>
          <a:ln>
            <a:solidFill>
              <a:srgbClr val="FDE7D3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chemeClr val="accent5"/>
                </a:solidFill>
              </a:rPr>
              <a:t>Spin-1 XY magnets</a:t>
            </a:r>
            <a:endParaRPr lang="en-US" sz="1150" dirty="0"/>
          </a:p>
        </p:txBody>
      </p:sp>
      <p:sp>
        <p:nvSpPr>
          <p:cNvPr id="18" name="chips_3"/>
          <p:cNvSpPr/>
          <p:nvPr/>
        </p:nvSpPr>
        <p:spPr>
          <a:xfrm>
            <a:off x="457200" y="5669280"/>
            <a:ext cx="1691640" cy="310896"/>
          </a:xfrm>
          <a:prstGeom prst="roundRect">
            <a:avLst>
              <a:gd name="adj" fmla="val 23529"/>
            </a:avLst>
          </a:prstGeom>
          <a:solidFill>
            <a:srgbClr val="FDE7D3"/>
          </a:solidFill>
          <a:ln>
            <a:solidFill>
              <a:srgbClr val="FDE7D3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chemeClr val="accent5"/>
                </a:solidFill>
              </a:rPr>
              <a:t>η-pairing Hubbard</a:t>
            </a:r>
            <a:endParaRPr lang="en-US" sz="1150" dirty="0"/>
          </a:p>
        </p:txBody>
      </p:sp>
      <p:sp>
        <p:nvSpPr>
          <p:cNvPr id="19" name="chips_4"/>
          <p:cNvSpPr/>
          <p:nvPr/>
        </p:nvSpPr>
        <p:spPr>
          <a:xfrm>
            <a:off x="2240280" y="5669280"/>
            <a:ext cx="1691640" cy="310896"/>
          </a:xfrm>
          <a:prstGeom prst="roundRect">
            <a:avLst>
              <a:gd name="adj" fmla="val 23529"/>
            </a:avLst>
          </a:prstGeom>
          <a:solidFill>
            <a:srgbClr val="FDE7D3"/>
          </a:solidFill>
          <a:ln>
            <a:solidFill>
              <a:srgbClr val="FDE7D3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chemeClr val="accent5"/>
                </a:solidFill>
              </a:rPr>
              <a:t>Frustrated magnets</a:t>
            </a:r>
            <a:endParaRPr lang="en-US" sz="1150" dirty="0"/>
          </a:p>
        </p:txBody>
      </p:sp>
      <p:sp>
        <p:nvSpPr>
          <p:cNvPr id="20" name="chips_5"/>
          <p:cNvSpPr/>
          <p:nvPr/>
        </p:nvSpPr>
        <p:spPr>
          <a:xfrm>
            <a:off x="4023360" y="5669280"/>
            <a:ext cx="1691640" cy="310896"/>
          </a:xfrm>
          <a:prstGeom prst="roundRect">
            <a:avLst>
              <a:gd name="adj" fmla="val 23529"/>
            </a:avLst>
          </a:prstGeom>
          <a:solidFill>
            <a:srgbClr val="FDE7D3"/>
          </a:solidFill>
          <a:ln>
            <a:solidFill>
              <a:srgbClr val="FDE7D3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chemeClr val="accent5"/>
                </a:solidFill>
              </a:rPr>
              <a:t>XYZ chains (GZ helices)</a:t>
            </a:r>
            <a:endParaRPr lang="en-US" sz="1150" dirty="0"/>
          </a:p>
        </p:txBody>
      </p:sp>
      <p:sp>
        <p:nvSpPr>
          <p:cNvPr id="21" name="cardA_bg"/>
          <p:cNvSpPr/>
          <p:nvPr/>
        </p:nvSpPr>
        <p:spPr>
          <a:xfrm>
            <a:off x="6172200" y="1417320"/>
            <a:ext cx="5559552" cy="2240280"/>
          </a:xfrm>
          <a:prstGeom prst="roundRect">
            <a:avLst>
              <a:gd name="adj" fmla="val 4898"/>
            </a:avLst>
          </a:prstGeom>
          <a:solidFill>
            <a:srgbClr val="EEF3FB"/>
          </a:solidFill>
          <a:ln w="12700">
            <a:solidFill>
              <a:srgbClr val="EEF3F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cardA_title"/>
          <p:cNvSpPr/>
          <p:nvPr/>
        </p:nvSpPr>
        <p:spPr>
          <a:xfrm>
            <a:off x="6355080" y="1481328"/>
            <a:ext cx="5212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Eigenstate expectation values (schematic)</a:t>
            </a:r>
            <a:endParaRPr lang="en-US" sz="1400" dirty="0"/>
          </a:p>
        </p:txBody>
      </p:sp>
      <p:graphicFrame>
        <p:nvGraphicFramePr>
          <p:cNvPr id="23" name="cardA_chart"/>
          <p:cNvGraphicFramePr/>
          <p:nvPr/>
        </p:nvGraphicFramePr>
        <p:xfrm>
          <a:off x="6263640" y="1783080"/>
          <a:ext cx="5394960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4" name="cardB_bg"/>
          <p:cNvSpPr/>
          <p:nvPr/>
        </p:nvSpPr>
        <p:spPr>
          <a:xfrm>
            <a:off x="6172200" y="3767328"/>
            <a:ext cx="5559552" cy="2240280"/>
          </a:xfrm>
          <a:prstGeom prst="roundRect">
            <a:avLst>
              <a:gd name="adj" fmla="val 4898"/>
            </a:avLst>
          </a:prstGeom>
          <a:solidFill>
            <a:srgbClr val="EEF3FB"/>
          </a:solidFill>
          <a:ln w="12700">
            <a:solidFill>
              <a:srgbClr val="EEF3F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cardB_title"/>
          <p:cNvSpPr/>
          <p:nvPr/>
        </p:nvSpPr>
        <p:spPr>
          <a:xfrm>
            <a:off x="6355080" y="3831336"/>
            <a:ext cx="5212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Return probability after a quench (schematic)</a:t>
            </a:r>
            <a:endParaRPr lang="en-US" sz="1400" dirty="0"/>
          </a:p>
        </p:txBody>
      </p:sp>
      <p:graphicFrame>
        <p:nvGraphicFramePr>
          <p:cNvPr id="26" name="cardB_chart"/>
          <p:cNvGraphicFramePr/>
          <p:nvPr/>
        </p:nvGraphicFramePr>
        <p:xfrm>
          <a:off x="6263640" y="4133088"/>
          <a:ext cx="5394960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7" name="refs"/>
          <p:cNvSpPr/>
          <p:nvPr/>
        </p:nvSpPr>
        <p:spPr>
          <a:xfrm>
            <a:off x="457200" y="6053328"/>
            <a:ext cx="112745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chemeClr val="accent6"/>
                </a:solidFill>
              </a:rPr>
              <a:t>[1] J. M. Deutsch, PRA 43, 2046 (1991)  ·  [2] M. Srednicki, PRE 50, 888 (1994)  ·  [3] C. J. Turner et al., Nat. Phys. 14, 745 (2018)  ·  [4] M. Serbyn et al., Nat. Phys. 17, 675 (2021)  ·  [5] D. Bluvstein et al., Science 371, 1355 (2021)  ·  [6] G.-X. Su et al., PRR 5, 023010 (2023)</a:t>
            </a:r>
            <a:endParaRPr lang="en-US" sz="1000" dirty="0"/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Graphic spid="23" grpId="0">
        <p:bldAsOne/>
      </p:bldGraphic>
      <p:bldP spid="24" grpId="0" animBg="1"/>
      <p:bldP spid="25" grpId="0" animBg="1"/>
      <p:bldGraphic spid="26" grpId="0">
        <p:bldAsOne/>
      </p:bldGraphic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457200" y="274320"/>
            <a:ext cx="9326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Why stabilize scar states?</a:t>
            </a:r>
            <a:endParaRPr lang="en-US" sz="3000" dirty="0"/>
          </a:p>
        </p:txBody>
      </p:sp>
      <p:sp>
        <p:nvSpPr>
          <p:cNvPr id="3" name="Text 1"/>
          <p:cNvSpPr>
            <a:spLocks noGrp="1"/>
          </p:cNvSpPr>
          <p:nvPr>
            <p:ph type="body" idx="102" hasCustomPrompt="1"/>
          </p:nvPr>
        </p:nvSpPr>
        <p:spPr>
          <a:xfrm>
            <a:off x="457200" y="914400"/>
            <a:ext cx="9326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chemeClr val="accent6"/>
                </a:solidFill>
              </a:rPr>
              <a:t>Scars are useful quantum resources, but they are fragile in real devices</a:t>
            </a:r>
            <a:endParaRPr lang="en-US" sz="1600" dirty="0"/>
          </a:p>
        </p:txBody>
      </p:sp>
      <p:sp>
        <p:nvSpPr>
          <p:cNvPr id="4" name="btn_poster">
            <a:hlinkClick r:id="rId3" action="ppaction://hlinksldjump" tooltip="Jump to the poster overview"/>
          </p:cNvPr>
          <p:cNvSpPr/>
          <p:nvPr/>
        </p:nvSpPr>
        <p:spPr>
          <a:xfrm>
            <a:off x="9966960" y="411480"/>
            <a:ext cx="1764792" cy="411480"/>
          </a:xfrm>
          <a:prstGeom prst="roundRect">
            <a:avLst>
              <a:gd name="adj" fmla="val 22222"/>
            </a:avLst>
          </a:prstGeom>
          <a:solidFill>
            <a:srgbClr val="2B4C9B"/>
          </a:solidFill>
          <a:ln w="12700">
            <a:solidFill>
              <a:srgbClr val="2B4C9B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Our solution ▸</a:t>
            </a:r>
            <a:endParaRPr lang="en-US" sz="1400" dirty="0"/>
          </a:p>
        </p:txBody>
      </p:sp>
      <p:sp>
        <p:nvSpPr>
          <p:cNvPr id="5" name="label_apps"/>
          <p:cNvSpPr/>
          <p:nvPr/>
        </p:nvSpPr>
        <p:spPr>
          <a:xfrm>
            <a:off x="457200" y="14173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chemeClr val="accent2"/>
                </a:solidFill>
              </a:rPr>
              <a:t>APPLICATIONS</a:t>
            </a:r>
            <a:endParaRPr lang="en-US" sz="1300" dirty="0"/>
          </a:p>
        </p:txBody>
      </p:sp>
      <p:sp>
        <p:nvSpPr>
          <p:cNvPr id="6" name="label_phys"/>
          <p:cNvSpPr/>
          <p:nvPr/>
        </p:nvSpPr>
        <p:spPr>
          <a:xfrm>
            <a:off x="8001000" y="14173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chemeClr val="accent2"/>
                </a:solidFill>
              </a:rPr>
              <a:t>PHYSICS</a:t>
            </a:r>
            <a:endParaRPr lang="en-US" sz="1300" dirty="0"/>
          </a:p>
        </p:txBody>
      </p:sp>
      <p:sp>
        <p:nvSpPr>
          <p:cNvPr id="7" name="app1_bg"/>
          <p:cNvSpPr/>
          <p:nvPr/>
        </p:nvSpPr>
        <p:spPr>
          <a:xfrm>
            <a:off x="457200" y="1783080"/>
            <a:ext cx="3520440" cy="1874520"/>
          </a:xfrm>
          <a:prstGeom prst="roundRect">
            <a:avLst>
              <a:gd name="adj" fmla="val 5854"/>
            </a:avLst>
          </a:prstGeom>
          <a:solidFill>
            <a:srgbClr val="EEF3FB"/>
          </a:solidFill>
          <a:ln w="12700">
            <a:solidFill>
              <a:srgbClr val="EEF3F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app1_circle"/>
          <p:cNvSpPr/>
          <p:nvPr/>
        </p:nvSpPr>
        <p:spPr>
          <a:xfrm>
            <a:off x="658368" y="1984248"/>
            <a:ext cx="566928" cy="566928"/>
          </a:xfrm>
          <a:prstGeom prst="ellipse">
            <a:avLst/>
          </a:prstGeom>
          <a:solidFill>
            <a:srgbClr val="2B4C9B"/>
          </a:solidFill>
          <a:ln w="12700">
            <a:solidFill>
              <a:srgbClr val="2B4C9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app1_icon" descr="Quantum memory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812" y="2107692"/>
            <a:ext cx="320040" cy="320040"/>
          </a:xfrm>
          <a:prstGeom prst="rect">
            <a:avLst/>
          </a:prstGeom>
        </p:spPr>
      </p:pic>
      <p:sp>
        <p:nvSpPr>
          <p:cNvPr id="10" name="app1_head"/>
          <p:cNvSpPr/>
          <p:nvPr/>
        </p:nvSpPr>
        <p:spPr>
          <a:xfrm>
            <a:off x="1371600" y="1984248"/>
            <a:ext cx="2468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Quantum memory</a:t>
            </a:r>
            <a:endParaRPr lang="en-US" sz="1700" dirty="0"/>
          </a:p>
        </p:txBody>
      </p:sp>
      <p:sp>
        <p:nvSpPr>
          <p:cNvPr id="11" name="app1_body"/>
          <p:cNvSpPr/>
          <p:nvPr/>
        </p:nvSpPr>
        <p:spPr>
          <a:xfrm>
            <a:off x="658368" y="2679192"/>
            <a:ext cx="3127248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Information stored in a scar is not scrambled: local quantum information survives the many-body dynamics.</a:t>
            </a:r>
            <a:endParaRPr lang="en-US" sz="1400" dirty="0"/>
          </a:p>
        </p:txBody>
      </p:sp>
      <p:sp>
        <p:nvSpPr>
          <p:cNvPr id="12" name="app2_bg"/>
          <p:cNvSpPr/>
          <p:nvPr/>
        </p:nvSpPr>
        <p:spPr>
          <a:xfrm>
            <a:off x="4160520" y="1783080"/>
            <a:ext cx="3520440" cy="1874520"/>
          </a:xfrm>
          <a:prstGeom prst="roundRect">
            <a:avLst>
              <a:gd name="adj" fmla="val 5854"/>
            </a:avLst>
          </a:prstGeom>
          <a:solidFill>
            <a:srgbClr val="EEF3FB"/>
          </a:solidFill>
          <a:ln w="12700">
            <a:solidFill>
              <a:srgbClr val="EEF3F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app2_circle"/>
          <p:cNvSpPr/>
          <p:nvPr/>
        </p:nvSpPr>
        <p:spPr>
          <a:xfrm>
            <a:off x="4361688" y="1984248"/>
            <a:ext cx="566928" cy="566928"/>
          </a:xfrm>
          <a:prstGeom prst="ellipse">
            <a:avLst/>
          </a:prstGeom>
          <a:solidFill>
            <a:srgbClr val="2B4C9B"/>
          </a:solidFill>
          <a:ln w="12700">
            <a:solidFill>
              <a:srgbClr val="2B4C9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4" name="app2_icon" descr="Quantum sensing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5132" y="2107692"/>
            <a:ext cx="320040" cy="320040"/>
          </a:xfrm>
          <a:prstGeom prst="rect">
            <a:avLst/>
          </a:prstGeom>
        </p:spPr>
      </p:pic>
      <p:sp>
        <p:nvSpPr>
          <p:cNvPr id="15" name="app2_head"/>
          <p:cNvSpPr/>
          <p:nvPr/>
        </p:nvSpPr>
        <p:spPr>
          <a:xfrm>
            <a:off x="5074920" y="1984248"/>
            <a:ext cx="2468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Quantum sensing</a:t>
            </a:r>
            <a:endParaRPr lang="en-US" sz="1700" dirty="0"/>
          </a:p>
        </p:txBody>
      </p:sp>
      <p:sp>
        <p:nvSpPr>
          <p:cNvPr id="16" name="app2_body"/>
          <p:cNvSpPr/>
          <p:nvPr/>
        </p:nvSpPr>
        <p:spPr>
          <a:xfrm>
            <a:off x="4361688" y="2679192"/>
            <a:ext cx="3127248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Long-lived coherence in a strongly interacting system enables robust, quantum-enhanced sensing [1].</a:t>
            </a:r>
            <a:endParaRPr lang="en-US" sz="1400" dirty="0"/>
          </a:p>
        </p:txBody>
      </p:sp>
      <p:sp>
        <p:nvSpPr>
          <p:cNvPr id="17" name="app3_bg"/>
          <p:cNvSpPr/>
          <p:nvPr/>
        </p:nvSpPr>
        <p:spPr>
          <a:xfrm>
            <a:off x="457200" y="3794760"/>
            <a:ext cx="3520440" cy="1874520"/>
          </a:xfrm>
          <a:prstGeom prst="roundRect">
            <a:avLst>
              <a:gd name="adj" fmla="val 5854"/>
            </a:avLst>
          </a:prstGeom>
          <a:solidFill>
            <a:srgbClr val="EEF3FB"/>
          </a:solidFill>
          <a:ln w="12700">
            <a:solidFill>
              <a:srgbClr val="EEF3F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app3_circle"/>
          <p:cNvSpPr/>
          <p:nvPr/>
        </p:nvSpPr>
        <p:spPr>
          <a:xfrm>
            <a:off x="658368" y="3995928"/>
            <a:ext cx="566928" cy="566928"/>
          </a:xfrm>
          <a:prstGeom prst="ellipse">
            <a:avLst/>
          </a:prstGeom>
          <a:solidFill>
            <a:srgbClr val="2B4C9B"/>
          </a:solidFill>
          <a:ln w="12700">
            <a:solidFill>
              <a:srgbClr val="2B4C9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9" name="app3_icon" descr="Controlling dynamics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812" y="4119372"/>
            <a:ext cx="320040" cy="320040"/>
          </a:xfrm>
          <a:prstGeom prst="rect">
            <a:avLst/>
          </a:prstGeom>
        </p:spPr>
      </p:pic>
      <p:sp>
        <p:nvSpPr>
          <p:cNvPr id="20" name="app3_head"/>
          <p:cNvSpPr/>
          <p:nvPr/>
        </p:nvSpPr>
        <p:spPr>
          <a:xfrm>
            <a:off x="1371600" y="3995928"/>
            <a:ext cx="2468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Controlling dynamics</a:t>
            </a:r>
            <a:endParaRPr lang="en-US" sz="1700" dirty="0"/>
          </a:p>
        </p:txBody>
      </p:sp>
      <p:sp>
        <p:nvSpPr>
          <p:cNvPr id="21" name="app3_body"/>
          <p:cNvSpPr/>
          <p:nvPr/>
        </p:nvSpPr>
        <p:spPr>
          <a:xfrm>
            <a:off x="658368" y="4690872"/>
            <a:ext cx="3127248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Driving scars steers entanglement and stabilizes time-crystalline order in Rydberg arrays [2, 3].</a:t>
            </a:r>
            <a:endParaRPr lang="en-US" sz="1400" dirty="0"/>
          </a:p>
        </p:txBody>
      </p:sp>
      <p:sp>
        <p:nvSpPr>
          <p:cNvPr id="22" name="app4_bg"/>
          <p:cNvSpPr/>
          <p:nvPr/>
        </p:nvSpPr>
        <p:spPr>
          <a:xfrm>
            <a:off x="4160520" y="3794760"/>
            <a:ext cx="3520440" cy="1874520"/>
          </a:xfrm>
          <a:prstGeom prst="roundRect">
            <a:avLst>
              <a:gd name="adj" fmla="val 5854"/>
            </a:avLst>
          </a:prstGeom>
          <a:solidFill>
            <a:srgbClr val="EEF3FB"/>
          </a:solidFill>
          <a:ln w="12700">
            <a:solidFill>
              <a:srgbClr val="EEF3F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app4_circle"/>
          <p:cNvSpPr/>
          <p:nvPr/>
        </p:nvSpPr>
        <p:spPr>
          <a:xfrm>
            <a:off x="4361688" y="3995928"/>
            <a:ext cx="566928" cy="566928"/>
          </a:xfrm>
          <a:prstGeom prst="ellipse">
            <a:avLst/>
          </a:prstGeom>
          <a:solidFill>
            <a:srgbClr val="2B4C9B"/>
          </a:solidFill>
          <a:ln w="12700">
            <a:solidFill>
              <a:srgbClr val="2B4C9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4" name="app4_icon" descr="Probing simulators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85132" y="4119372"/>
            <a:ext cx="320040" cy="320040"/>
          </a:xfrm>
          <a:prstGeom prst="rect">
            <a:avLst/>
          </a:prstGeom>
        </p:spPr>
      </p:pic>
      <p:sp>
        <p:nvSpPr>
          <p:cNvPr id="25" name="app4_head"/>
          <p:cNvSpPr/>
          <p:nvPr/>
        </p:nvSpPr>
        <p:spPr>
          <a:xfrm>
            <a:off x="5074920" y="3995928"/>
            <a:ext cx="2468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Probing simulators</a:t>
            </a:r>
            <a:endParaRPr lang="en-US" sz="1700" dirty="0"/>
          </a:p>
        </p:txBody>
      </p:sp>
      <p:sp>
        <p:nvSpPr>
          <p:cNvPr id="26" name="app4_body"/>
          <p:cNvSpPr/>
          <p:nvPr/>
        </p:nvSpPr>
        <p:spPr>
          <a:xfrm>
            <a:off x="4361688" y="4690872"/>
            <a:ext cx="3127248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Scar dynamics are sensitive to disorder, making them diagnostics of imperfect many-body devices [4].</a:t>
            </a:r>
            <a:endParaRPr lang="en-US" sz="1400" dirty="0"/>
          </a:p>
        </p:txBody>
      </p:sp>
      <p:sp>
        <p:nvSpPr>
          <p:cNvPr id="27" name="phys_bg"/>
          <p:cNvSpPr/>
          <p:nvPr/>
        </p:nvSpPr>
        <p:spPr>
          <a:xfrm>
            <a:off x="8001000" y="1783080"/>
            <a:ext cx="3730752" cy="3886200"/>
          </a:xfrm>
          <a:prstGeom prst="roundRect">
            <a:avLst>
              <a:gd name="adj" fmla="val 2941"/>
            </a:avLst>
          </a:prstGeom>
          <a:solidFill>
            <a:srgbClr val="FDE7D3"/>
          </a:solidFill>
          <a:ln w="12700">
            <a:solidFill>
              <a:srgbClr val="FDE7D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phys_text"/>
          <p:cNvSpPr/>
          <p:nvPr/>
        </p:nvSpPr>
        <p:spPr>
          <a:xfrm>
            <a:off x="8183880" y="1920240"/>
            <a:ext cx="33832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Scars are fine-tuned: exact eigenstates only of the ideal Hamiltonian.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Real perturbations couple them to the thermal bulk, so they decay [5].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Decay can be fast, and depends even on the perturbation’s sign [6].</a:t>
            </a:r>
            <a:endParaRPr lang="en-US" sz="1400" dirty="0"/>
          </a:p>
        </p:txBody>
      </p:sp>
      <p:sp>
        <p:nvSpPr>
          <p:cNvPr id="29" name="phys_ctitle"/>
          <p:cNvSpPr/>
          <p:nvPr/>
        </p:nvSpPr>
        <p:spPr>
          <a:xfrm>
            <a:off x="8183880" y="3657600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chemeClr val="accent5"/>
                </a:solidFill>
              </a:rPr>
              <a:t>Fidelity after a quench (schematic)</a:t>
            </a:r>
            <a:endParaRPr lang="en-US" sz="1200" dirty="0"/>
          </a:p>
        </p:txBody>
      </p:sp>
      <p:graphicFrame>
        <p:nvGraphicFramePr>
          <p:cNvPr id="30" name="phys_chart"/>
          <p:cNvGraphicFramePr/>
          <p:nvPr/>
        </p:nvGraphicFramePr>
        <p:xfrm>
          <a:off x="8092440" y="3913632"/>
          <a:ext cx="3566160" cy="1691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31" name="refs"/>
          <p:cNvSpPr/>
          <p:nvPr/>
        </p:nvSpPr>
        <p:spPr>
          <a:xfrm>
            <a:off x="457200" y="580644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chemeClr val="accent6"/>
                </a:solidFill>
              </a:rPr>
              <a:t>[1] S. Dooley, PRX Quantum 2, 020330 (2021)  ·  [2] D. Bluvstein et al., Science 371, 1355 (2021)  ·  [3] N. Maskara et al., PRL 127, 090602 (2021)  ·  [4] I. Mondragon-Shem et al., PRX Quantum 2, 030349 (2021)  ·  [5] C.-J. Lin et al., PRR 2, 033044 (2020)  ·  [6] D. Bhowmick et al., arXiv:2505.05435</a:t>
            </a:r>
            <a:endParaRPr lang="en-US" sz="1000" dirty="0"/>
          </a:p>
        </p:txBody>
      </p:sp>
      <p:sp>
        <p:nvSpPr>
          <p:cNvPr id="3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2" grpId="0" animBg="1"/>
      <p:bldP spid="23" grpId="0" animBg="1"/>
      <p:bldP spid="25" grpId="0" animBg="1"/>
      <p:bldP spid="26" grpId="0" animBg="1"/>
      <p:bldP spid="27" grpId="0" animBg="1"/>
      <p:bldP spid="28" grpId="0" animBg="1"/>
      <p:bldP spid="29" grpId="0" animBg="1"/>
      <p:bldGraphic spid="30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457200" y="274320"/>
            <a:ext cx="8138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2"/>
                </a:solidFill>
              </a:rPr>
              <a:t>Granovskii–Zhedanov scars</a:t>
            </a:r>
            <a:endParaRPr lang="en-US" sz="2600" dirty="0"/>
          </a:p>
        </p:txBody>
      </p:sp>
      <p:sp>
        <p:nvSpPr>
          <p:cNvPr id="3" name="nav_prev">
            <a:hlinkClick r:id="rId3" action="ppaction://hlinksldjump" tooltip="Previous: Introduction &amp; motivation"/>
          </p:cNvPr>
          <p:cNvSpPr/>
          <p:nvPr/>
        </p:nvSpPr>
        <p:spPr>
          <a:xfrm>
            <a:off x="8915400" y="365760"/>
            <a:ext cx="868680" cy="384048"/>
          </a:xfrm>
          <a:prstGeom prst="roundRect">
            <a:avLst>
              <a:gd name="adj" fmla="val 23810"/>
            </a:avLst>
          </a:prstGeom>
          <a:solidFill>
            <a:srgbClr val="EEF3FB"/>
          </a:solidFill>
          <a:ln w="12700">
            <a:solidFill>
              <a:srgbClr val="2B4C9B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accent1"/>
                </a:solidFill>
              </a:rPr>
              <a:t>◂ Prev</a:t>
            </a:r>
            <a:endParaRPr lang="en-US" sz="1400" dirty="0"/>
          </a:p>
        </p:txBody>
      </p:sp>
      <p:sp>
        <p:nvSpPr>
          <p:cNvPr id="4" name="nav_poster">
            <a:hlinkClick r:id="rId4" action="ppaction://hlinksldjump" tooltip="Back to the poster overview"/>
          </p:cNvPr>
          <p:cNvSpPr/>
          <p:nvPr/>
        </p:nvSpPr>
        <p:spPr>
          <a:xfrm>
            <a:off x="9857232" y="365760"/>
            <a:ext cx="960120" cy="384048"/>
          </a:xfrm>
          <a:prstGeom prst="roundRect">
            <a:avLst>
              <a:gd name="adj" fmla="val 23810"/>
            </a:avLst>
          </a:prstGeom>
          <a:solidFill>
            <a:srgbClr val="2B4C9B"/>
          </a:solidFill>
          <a:ln w="12700">
            <a:solidFill>
              <a:srgbClr val="2B4C9B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Poster</a:t>
            </a:r>
            <a:endParaRPr lang="en-US" sz="1400" dirty="0"/>
          </a:p>
        </p:txBody>
      </p:sp>
      <p:sp>
        <p:nvSpPr>
          <p:cNvPr id="5" name="nav_next">
            <a:hlinkClick r:id="rId3" action="ppaction://hlinksldjump" tooltip="Next: Stabilization mechanism"/>
          </p:cNvPr>
          <p:cNvSpPr/>
          <p:nvPr/>
        </p:nvSpPr>
        <p:spPr>
          <a:xfrm>
            <a:off x="10890504" y="365760"/>
            <a:ext cx="841248" cy="384048"/>
          </a:xfrm>
          <a:prstGeom prst="roundRect">
            <a:avLst>
              <a:gd name="adj" fmla="val 23810"/>
            </a:avLst>
          </a:prstGeom>
          <a:solidFill>
            <a:srgbClr val="EEF3FB"/>
          </a:solidFill>
          <a:ln w="12700">
            <a:solidFill>
              <a:srgbClr val="2B4C9B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accent1"/>
                </a:solidFill>
              </a:rPr>
              <a:t>Next ▸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96BCE0B-04AB-249C-A0D8-52D7D29EF200}"/>
                  </a:ext>
                </a:extLst>
              </p:cNvPr>
              <p:cNvSpPr txBox="1"/>
              <p:nvPr/>
            </p:nvSpPr>
            <p:spPr>
              <a:xfrm>
                <a:off x="3693291" y="1217969"/>
                <a:ext cx="4593309" cy="8080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𝑋𝑋𝑍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𝑆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bSup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𝑆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b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𝑆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p>
                              </m:sSubSup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𝑆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p>
                              </m:sSub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𝑆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p>
                              </m:sSubSup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𝑆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p>
                              </m:sSubSup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96BCE0B-04AB-249C-A0D8-52D7D29EF2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3291" y="1217969"/>
                <a:ext cx="4593309" cy="808042"/>
              </a:xfrm>
              <a:prstGeom prst="rect">
                <a:avLst/>
              </a:prstGeom>
              <a:blipFill>
                <a:blip r:embed="rId5"/>
                <a:stretch>
                  <a:fillRect l="-826" t="-109375" b="-1640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1F9061AF-0D49-B240-D7CB-B6B0C965A6A1}"/>
              </a:ext>
            </a:extLst>
          </p:cNvPr>
          <p:cNvSpPr txBox="1"/>
          <p:nvPr/>
        </p:nvSpPr>
        <p:spPr>
          <a:xfrm>
            <a:off x="4296051" y="2166181"/>
            <a:ext cx="3387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GZ state </a:t>
            </a:r>
            <a:r>
              <a:rPr lang="en-US" dirty="0">
                <a:solidFill>
                  <a:schemeClr val="accent1"/>
                </a:solidFill>
              </a:rPr>
              <a:t>is a product state of spins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EEE6343-52DF-8751-33D1-38527BAE71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70543" y="3496971"/>
            <a:ext cx="2819400" cy="2463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B3BE44-BCC6-6DB6-3028-F0A6C38997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9728" y="3727098"/>
            <a:ext cx="2479463" cy="200354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026978C-D732-FC91-4E26-3C6F0A8F4EAA}"/>
              </a:ext>
            </a:extLst>
          </p:cNvPr>
          <p:cNvSpPr txBox="1"/>
          <p:nvPr/>
        </p:nvSpPr>
        <p:spPr>
          <a:xfrm>
            <a:off x="1866900" y="1410855"/>
            <a:ext cx="183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XYZ Hamiltonian: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B1C91C1-A843-A5F5-4570-89593ABFFFE4}"/>
                  </a:ext>
                </a:extLst>
              </p:cNvPr>
              <p:cNvSpPr txBox="1"/>
              <p:nvPr/>
            </p:nvSpPr>
            <p:spPr>
              <a:xfrm>
                <a:off x="2941058" y="2625961"/>
                <a:ext cx="6097772" cy="4415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US" sz="1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US" sz="180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18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𝑺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𝐺𝑍</m:t>
                          </m:r>
                        </m:sub>
                      </m:sSub>
                      <m:r>
                        <a:rPr lang="en-US" sz="1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en-US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18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cn</m:t>
                          </m:r>
                          <m:d>
                            <m:dPr>
                              <m:ctrlP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𝜅</m:t>
                              </m:r>
                            </m:e>
                          </m:d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18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sn</m:t>
                          </m:r>
                          <m:d>
                            <m:dPr>
                              <m:ctrlP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𝜅</m:t>
                              </m:r>
                            </m:e>
                          </m:d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18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dn</m:t>
                          </m:r>
                          <m:d>
                            <m:dPr>
                              <m:ctrlP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𝜅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B1C91C1-A843-A5F5-4570-89593ABFFF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1058" y="2625961"/>
                <a:ext cx="6097772" cy="441531"/>
              </a:xfrm>
              <a:prstGeom prst="rect">
                <a:avLst/>
              </a:prstGeom>
              <a:blipFill>
                <a:blip r:embed="rId8"/>
                <a:stretch>
                  <a:fillRect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8F686A3C-CB40-A092-F715-98BAB387989E}"/>
              </a:ext>
            </a:extLst>
          </p:cNvPr>
          <p:cNvSpPr txBox="1"/>
          <p:nvPr/>
        </p:nvSpPr>
        <p:spPr>
          <a:xfrm>
            <a:off x="2850911" y="3127639"/>
            <a:ext cx="6278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Spins from site to site are rotating following the elliptic function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A44A328-07C9-388A-2725-0DE81153A932}"/>
              </a:ext>
            </a:extLst>
          </p:cNvPr>
          <p:cNvSpPr/>
          <p:nvPr/>
        </p:nvSpPr>
        <p:spPr>
          <a:xfrm>
            <a:off x="3170543" y="3727098"/>
            <a:ext cx="412629" cy="2494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457200" y="274320"/>
            <a:ext cx="8138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2"/>
                </a:solidFill>
              </a:rPr>
              <a:t>Stabilization mechanism</a:t>
            </a:r>
            <a:endParaRPr lang="en-US" sz="2600" dirty="0"/>
          </a:p>
        </p:txBody>
      </p:sp>
      <p:sp>
        <p:nvSpPr>
          <p:cNvPr id="3" name="nav_prev">
            <a:hlinkClick r:id="rId3" action="ppaction://hlinksldjump" tooltip="Previous: Granovskii–Zhedanov scars"/>
          </p:cNvPr>
          <p:cNvSpPr/>
          <p:nvPr/>
        </p:nvSpPr>
        <p:spPr>
          <a:xfrm>
            <a:off x="8915400" y="365760"/>
            <a:ext cx="868680" cy="384048"/>
          </a:xfrm>
          <a:prstGeom prst="roundRect">
            <a:avLst>
              <a:gd name="adj" fmla="val 23810"/>
            </a:avLst>
          </a:prstGeom>
          <a:solidFill>
            <a:srgbClr val="EEF3FB"/>
          </a:solidFill>
          <a:ln w="12700">
            <a:solidFill>
              <a:srgbClr val="2B4C9B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accent1"/>
                </a:solidFill>
              </a:rPr>
              <a:t>◂ Prev</a:t>
            </a:r>
            <a:endParaRPr lang="en-US" sz="1400" dirty="0"/>
          </a:p>
        </p:txBody>
      </p:sp>
      <p:sp>
        <p:nvSpPr>
          <p:cNvPr id="4" name="nav_poster">
            <a:hlinkClick r:id="rId4" action="ppaction://hlinksldjump" tooltip="Back to the poster overview"/>
          </p:cNvPr>
          <p:cNvSpPr/>
          <p:nvPr/>
        </p:nvSpPr>
        <p:spPr>
          <a:xfrm>
            <a:off x="9857232" y="365760"/>
            <a:ext cx="960120" cy="384048"/>
          </a:xfrm>
          <a:prstGeom prst="roundRect">
            <a:avLst>
              <a:gd name="adj" fmla="val 23810"/>
            </a:avLst>
          </a:prstGeom>
          <a:solidFill>
            <a:srgbClr val="2B4C9B"/>
          </a:solidFill>
          <a:ln w="12700">
            <a:solidFill>
              <a:srgbClr val="2B4C9B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Poster</a:t>
            </a:r>
            <a:endParaRPr lang="en-US" sz="1400" dirty="0"/>
          </a:p>
        </p:txBody>
      </p:sp>
      <p:sp>
        <p:nvSpPr>
          <p:cNvPr id="5" name="nav_next">
            <a:hlinkClick r:id="rId5" action="ppaction://hlinksldjump" tooltip="Next: Physical realization"/>
          </p:cNvPr>
          <p:cNvSpPr/>
          <p:nvPr/>
        </p:nvSpPr>
        <p:spPr>
          <a:xfrm>
            <a:off x="10890504" y="365760"/>
            <a:ext cx="841248" cy="384048"/>
          </a:xfrm>
          <a:prstGeom prst="roundRect">
            <a:avLst>
              <a:gd name="adj" fmla="val 23810"/>
            </a:avLst>
          </a:prstGeom>
          <a:solidFill>
            <a:srgbClr val="EEF3FB"/>
          </a:solidFill>
          <a:ln w="12700">
            <a:solidFill>
              <a:srgbClr val="2B4C9B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accent1"/>
                </a:solidFill>
              </a:rPr>
              <a:t>Next ▸</a:t>
            </a:r>
            <a:endParaRPr lang="en-US" sz="1400" dirty="0"/>
          </a:p>
        </p:txBody>
      </p:sp>
      <p:pic>
        <p:nvPicPr>
          <p:cNvPr id="6" name="img_a" descr="Poster panel: Stabilization mechanism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3058" y="960120"/>
            <a:ext cx="8422836" cy="53492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457200" y="274320"/>
            <a:ext cx="8138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2"/>
                </a:solidFill>
              </a:rPr>
              <a:t>Physical realization</a:t>
            </a:r>
            <a:endParaRPr lang="en-US" sz="2600" dirty="0"/>
          </a:p>
        </p:txBody>
      </p:sp>
      <p:sp>
        <p:nvSpPr>
          <p:cNvPr id="3" name="nav_prev">
            <a:hlinkClick r:id="rId3" action="ppaction://hlinksldjump" tooltip="Previous: Stabilization mechanism"/>
          </p:cNvPr>
          <p:cNvSpPr/>
          <p:nvPr/>
        </p:nvSpPr>
        <p:spPr>
          <a:xfrm>
            <a:off x="8915400" y="365760"/>
            <a:ext cx="868680" cy="384048"/>
          </a:xfrm>
          <a:prstGeom prst="roundRect">
            <a:avLst>
              <a:gd name="adj" fmla="val 23810"/>
            </a:avLst>
          </a:prstGeom>
          <a:solidFill>
            <a:srgbClr val="EEF3FB"/>
          </a:solidFill>
          <a:ln w="12700">
            <a:solidFill>
              <a:srgbClr val="2B4C9B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accent1"/>
                </a:solidFill>
              </a:rPr>
              <a:t>◂ Prev</a:t>
            </a:r>
            <a:endParaRPr lang="en-US" sz="1400" dirty="0"/>
          </a:p>
        </p:txBody>
      </p:sp>
      <p:sp>
        <p:nvSpPr>
          <p:cNvPr id="4" name="nav_poster">
            <a:hlinkClick r:id="rId4" action="ppaction://hlinksldjump" tooltip="Back to the poster overview"/>
          </p:cNvPr>
          <p:cNvSpPr/>
          <p:nvPr/>
        </p:nvSpPr>
        <p:spPr>
          <a:xfrm>
            <a:off x="9857232" y="365760"/>
            <a:ext cx="960120" cy="384048"/>
          </a:xfrm>
          <a:prstGeom prst="roundRect">
            <a:avLst>
              <a:gd name="adj" fmla="val 23810"/>
            </a:avLst>
          </a:prstGeom>
          <a:solidFill>
            <a:srgbClr val="2B4C9B"/>
          </a:solidFill>
          <a:ln w="12700">
            <a:solidFill>
              <a:srgbClr val="2B4C9B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Poster</a:t>
            </a:r>
            <a:endParaRPr lang="en-US" sz="1400" dirty="0"/>
          </a:p>
        </p:txBody>
      </p:sp>
      <p:sp>
        <p:nvSpPr>
          <p:cNvPr id="5" name="nav_next">
            <a:hlinkClick r:id="rId5" action="ppaction://hlinksldjump" tooltip="Next: Quench dynamics &amp; fidelity"/>
          </p:cNvPr>
          <p:cNvSpPr/>
          <p:nvPr/>
        </p:nvSpPr>
        <p:spPr>
          <a:xfrm>
            <a:off x="10890504" y="365760"/>
            <a:ext cx="841248" cy="384048"/>
          </a:xfrm>
          <a:prstGeom prst="roundRect">
            <a:avLst>
              <a:gd name="adj" fmla="val 23810"/>
            </a:avLst>
          </a:prstGeom>
          <a:solidFill>
            <a:srgbClr val="EEF3FB"/>
          </a:solidFill>
          <a:ln w="12700">
            <a:solidFill>
              <a:srgbClr val="2B4C9B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accent1"/>
                </a:solidFill>
              </a:rPr>
              <a:t>Next ▸</a:t>
            </a:r>
            <a:endParaRPr lang="en-US" sz="1400" dirty="0"/>
          </a:p>
        </p:txBody>
      </p:sp>
      <p:pic>
        <p:nvPicPr>
          <p:cNvPr id="6" name="img_a" descr="Poster panel: Physical realizati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7675" y="960120"/>
            <a:ext cx="7033603" cy="53492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457200" y="274320"/>
            <a:ext cx="8138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dirty="0"/>
              <a:t>Key Results</a:t>
            </a:r>
            <a:endParaRPr lang="en-US" sz="2600" dirty="0"/>
          </a:p>
        </p:txBody>
      </p:sp>
      <p:sp>
        <p:nvSpPr>
          <p:cNvPr id="3" name="nav_prev">
            <a:hlinkClick r:id="rId3" action="ppaction://hlinksldjump" tooltip="Previous: Physical realization"/>
          </p:cNvPr>
          <p:cNvSpPr/>
          <p:nvPr/>
        </p:nvSpPr>
        <p:spPr>
          <a:xfrm>
            <a:off x="8915400" y="365760"/>
            <a:ext cx="868680" cy="384048"/>
          </a:xfrm>
          <a:prstGeom prst="roundRect">
            <a:avLst>
              <a:gd name="adj" fmla="val 23810"/>
            </a:avLst>
          </a:prstGeom>
          <a:solidFill>
            <a:srgbClr val="EEF3FB"/>
          </a:solidFill>
          <a:ln w="12700">
            <a:solidFill>
              <a:srgbClr val="2B4C9B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accent1"/>
                </a:solidFill>
              </a:rPr>
              <a:t>◂ Prev</a:t>
            </a:r>
            <a:endParaRPr lang="en-US" sz="1400" dirty="0"/>
          </a:p>
        </p:txBody>
      </p:sp>
      <p:sp>
        <p:nvSpPr>
          <p:cNvPr id="4" name="nav_poster">
            <a:hlinkClick r:id="rId4" action="ppaction://hlinksldjump" tooltip="Back to the poster overview"/>
          </p:cNvPr>
          <p:cNvSpPr/>
          <p:nvPr/>
        </p:nvSpPr>
        <p:spPr>
          <a:xfrm>
            <a:off x="9857232" y="365760"/>
            <a:ext cx="960120" cy="384048"/>
          </a:xfrm>
          <a:prstGeom prst="roundRect">
            <a:avLst>
              <a:gd name="adj" fmla="val 23810"/>
            </a:avLst>
          </a:prstGeom>
          <a:solidFill>
            <a:srgbClr val="2B4C9B"/>
          </a:solidFill>
          <a:ln w="12700">
            <a:solidFill>
              <a:srgbClr val="2B4C9B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Poster</a:t>
            </a:r>
            <a:endParaRPr lang="en-US" sz="1400" dirty="0"/>
          </a:p>
        </p:txBody>
      </p:sp>
      <p:sp>
        <p:nvSpPr>
          <p:cNvPr id="5" name="nav_next">
            <a:hlinkClick r:id="" action="ppaction://noaction" tooltip="Next: Key observations &amp; phase diagram"/>
          </p:cNvPr>
          <p:cNvSpPr/>
          <p:nvPr/>
        </p:nvSpPr>
        <p:spPr>
          <a:xfrm>
            <a:off x="10890504" y="365760"/>
            <a:ext cx="841248" cy="384048"/>
          </a:xfrm>
          <a:prstGeom prst="roundRect">
            <a:avLst>
              <a:gd name="adj" fmla="val 23810"/>
            </a:avLst>
          </a:prstGeom>
          <a:solidFill>
            <a:srgbClr val="EEF3FB"/>
          </a:solidFill>
          <a:ln w="12700">
            <a:solidFill>
              <a:srgbClr val="2B4C9B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accent1"/>
                </a:solidFill>
              </a:rPr>
              <a:t>Next ▸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A6CC62-32C6-9E12-CCBE-EC9EDAD34D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3324" y="841248"/>
            <a:ext cx="5785351" cy="21781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DC88146-2944-4334-5A76-DC99B3425C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9799" y="3110792"/>
            <a:ext cx="7772400" cy="19701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D9E2AC2-BA7C-840F-22B5-DDEB222C8F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56501" y="5138981"/>
            <a:ext cx="1878995" cy="144469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E82F79D-72A3-A54E-33B8-148EB24B1B3F}"/>
              </a:ext>
            </a:extLst>
          </p:cNvPr>
          <p:cNvSpPr txBox="1"/>
          <p:nvPr/>
        </p:nvSpPr>
        <p:spPr>
          <a:xfrm>
            <a:off x="1391305" y="1745634"/>
            <a:ext cx="1636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Spin Dynamics: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EA3DAF-99AC-9B1B-2751-1B7CD9FFEE31}"/>
              </a:ext>
            </a:extLst>
          </p:cNvPr>
          <p:cNvSpPr txBox="1"/>
          <p:nvPr/>
        </p:nvSpPr>
        <p:spPr>
          <a:xfrm>
            <a:off x="457200" y="3772684"/>
            <a:ext cx="15866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Stability Phase</a:t>
            </a:r>
          </a:p>
          <a:p>
            <a:pPr algn="ctr"/>
            <a:r>
              <a:rPr lang="en-US" b="1" dirty="0"/>
              <a:t>Diagram: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48A4DC2-BF93-FBBB-723E-09EE906682B5}"/>
              </a:ext>
            </a:extLst>
          </p:cNvPr>
          <p:cNvSpPr txBox="1"/>
          <p:nvPr/>
        </p:nvSpPr>
        <p:spPr>
          <a:xfrm>
            <a:off x="2840877" y="5538164"/>
            <a:ext cx="21682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Equivalent Lindblad </a:t>
            </a:r>
          </a:p>
          <a:p>
            <a:pPr algn="ctr"/>
            <a:r>
              <a:rPr lang="en-US" b="1" dirty="0"/>
              <a:t>Description: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tn_start">
            <a:hlinkClick r:id="rId3" action="ppaction://hlinksldjump" tooltip="Back to slide 1"/>
          </p:cNvPr>
          <p:cNvSpPr/>
          <p:nvPr/>
        </p:nvSpPr>
        <p:spPr>
          <a:xfrm>
            <a:off x="9966960" y="411480"/>
            <a:ext cx="1764792" cy="411480"/>
          </a:xfrm>
          <a:prstGeom prst="roundRect">
            <a:avLst>
              <a:gd name="adj" fmla="val 22222"/>
            </a:avLst>
          </a:prstGeom>
          <a:solidFill>
            <a:srgbClr val="2B4C9B"/>
          </a:solidFill>
          <a:ln w="12700">
            <a:solidFill>
              <a:srgbClr val="2B4C9B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◂ Back to start</a:t>
            </a:r>
            <a:endParaRPr lang="en-US" sz="1400" dirty="0"/>
          </a:p>
        </p:txBody>
      </p:sp>
      <p:sp>
        <p:nvSpPr>
          <p:cNvPr id="4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4BFFF06-91C3-6D56-68A8-B42DC2966D55}"/>
              </a:ext>
            </a:extLst>
          </p:cNvPr>
          <p:cNvSpPr/>
          <p:nvPr/>
        </p:nvSpPr>
        <p:spPr>
          <a:xfrm>
            <a:off x="6494587" y="2022436"/>
            <a:ext cx="43892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Poster No. 169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9733E105-2E27-7BAA-DDB6-7EF252FF24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5121" y="2903234"/>
            <a:ext cx="1708145" cy="1708145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0AB0109A-A0F8-9C44-7AFA-B9FE5847142B}"/>
              </a:ext>
            </a:extLst>
          </p:cNvPr>
          <p:cNvSpPr txBox="1"/>
          <p:nvPr/>
        </p:nvSpPr>
        <p:spPr>
          <a:xfrm>
            <a:off x="6298210" y="4611379"/>
            <a:ext cx="5507973" cy="369595"/>
          </a:xfrm>
          <a:prstGeom prst="rect">
            <a:avLst/>
          </a:prstGeom>
          <a:noFill/>
        </p:spPr>
        <p:txBody>
          <a:bodyPr wrap="square" lIns="64586" tIns="32293" rIns="64586" bIns="32293">
            <a:spAutoFit/>
          </a:bodyPr>
          <a:lstStyle/>
          <a:p>
            <a:r>
              <a:rPr lang="en-SG" sz="1978" b="1" i="0" u="none" strike="noStrike" dirty="0">
                <a:solidFill>
                  <a:srgbClr val="141A26"/>
                </a:solidFill>
                <a:effectLst/>
                <a:latin typeface="Arimo"/>
              </a:rPr>
              <a:t>D. Bhowmick, Phys. Rev. B 113, 174306 (2026)</a:t>
            </a:r>
            <a:endParaRPr lang="en-US" sz="1978" dirty="0"/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E8F689D9-7A42-38A2-E865-8D630FCAE1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786" y="0"/>
            <a:ext cx="4844326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6" grpId="0"/>
    </p:bldLst>
  </p:timing>
</p:sld>
</file>

<file path=ppt/theme/theme1.xml><?xml version="1.0" encoding="utf-8"?>
<a:theme xmlns:a="http://schemas.openxmlformats.org/drawingml/2006/main" name="GZ Scars">
  <a:themeElements>
    <a:clrScheme name="GZ Scars">
      <a:dk1>
        <a:srgbClr val="1B1F2A"/>
      </a:dk1>
      <a:lt1>
        <a:srgbClr val="FFFFFF"/>
      </a:lt1>
      <a:dk2>
        <a:srgbClr val="1F3A93"/>
      </a:dk2>
      <a:lt2>
        <a:srgbClr val="EEF3FB"/>
      </a:lt2>
      <a:accent1>
        <a:srgbClr val="2B4C9B"/>
      </a:accent1>
      <a:accent2>
        <a:srgbClr val="E07A2E"/>
      </a:accent2>
      <a:accent3>
        <a:srgbClr val="5B7FC7"/>
      </a:accent3>
      <a:accent4>
        <a:srgbClr val="FDE7D3"/>
      </a:accent4>
      <a:accent5>
        <a:srgbClr val="7A2E0E"/>
      </a:accent5>
      <a:accent6>
        <a:srgbClr val="5B6476"/>
      </a:accent6>
      <a:hlink>
        <a:srgbClr val="2B4C9B"/>
      </a:hlink>
      <a:folHlink>
        <a:srgbClr val="6B21A8"/>
      </a:folHlink>
    </a:clrScheme>
    <a:fontScheme name="GZ Scars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729</TotalTime>
  <Words>607</Words>
  <Application>Microsoft Macintosh PowerPoint</Application>
  <PresentationFormat>Widescreen</PresentationFormat>
  <Paragraphs>86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Arimo</vt:lpstr>
      <vt:lpstr>Calibri</vt:lpstr>
      <vt:lpstr>Cambria Math</vt:lpstr>
      <vt:lpstr>GZ Scars</vt:lpstr>
      <vt:lpstr>Quantum many-body scars</vt:lpstr>
      <vt:lpstr>Why stabilize scar states?</vt:lpstr>
      <vt:lpstr>Granovskii–Zhedanov scars</vt:lpstr>
      <vt:lpstr>Stabilization mechanism</vt:lpstr>
      <vt:lpstr>Physical realization</vt:lpstr>
      <vt:lpstr>Key Results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Stabilization of Granovskii–Zhedanov scars</dc:title>
  <dc:subject>PptxGenJS Presentation</dc:subject>
  <dc:creator>Dhiman Bhowmick</dc:creator>
  <cp:lastModifiedBy>Bhowmick Dhiman</cp:lastModifiedBy>
  <cp:revision>4</cp:revision>
  <dcterms:created xsi:type="dcterms:W3CDTF">2026-10-25T08:19:45Z</dcterms:created>
  <dcterms:modified xsi:type="dcterms:W3CDTF">2026-10-26T02:04:06Z</dcterms:modified>
</cp:coreProperties>
</file>