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D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25" d="100"/>
          <a:sy n="125" d="100"/>
        </p:scale>
        <p:origin x="1620" y="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0370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Layout 01_TITLE — opening slide. Replace title, subtitle and presenter block.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Layout 03_TITLE_CONTENT — the default workhorse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1_TITLE">
    <p:bg>
      <p:bgPr>
        <a:solidFill>
          <a:srgbClr val="003D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554480"/>
            <a:ext cx="1005840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ts val="5200"/>
              </a:lnSpc>
              <a:buNone/>
              <a:def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ts val="52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title goes here</a:t>
            </a:r>
            <a:endParaRPr lang="en-US" sz="4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3703320"/>
            <a:ext cx="100584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200" dirty="0">
                <a:solidFill>
                  <a:srgbClr val="C7D6E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200" dirty="0">
                <a:solidFill>
                  <a:srgbClr val="C7D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Subtitle · project or session name</a:t>
            </a:r>
            <a:endParaRPr lang="en-US" sz="22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4526280"/>
            <a:ext cx="731520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ts val="2600"/>
              </a:lnSpc>
              <a:buNone/>
              <a:defRPr lang="en-US" sz="1800" dirty="0">
                <a:solidFill>
                  <a:srgbClr val="C7D6E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ts val="2600"/>
              </a:lnSpc>
              <a:buNone/>
            </a:pPr>
            <a:r>
              <a:rPr lang="en-US" sz="1800" dirty="0">
                <a:solidFill>
                  <a:srgbClr val="C7D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Presenter name, role</a:t>
            </a:r>
            <a:endParaRPr lang="en-US" sz="1800" dirty="0"/>
          </a:p>
          <a:p>
            <a:pPr marL="0" indent="0" algn="l">
              <a:lnSpc>
                <a:spcPts val="2600"/>
              </a:lnSpc>
              <a:buNone/>
            </a:pPr>
            <a:r>
              <a:rPr lang="en-US" sz="1800" dirty="0">
                <a:solidFill>
                  <a:srgbClr val="C7D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 meeting · 1 January 2026</a:t>
            </a:r>
            <a:endParaRPr lang="en-US" sz="1800" dirty="0"/>
          </a:p>
        </p:txBody>
      </p:sp>
      <p:pic>
        <p:nvPicPr>
          <p:cNvPr id="5" name="Image 0" descr="nus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285" y="5715000"/>
            <a:ext cx="1242139" cy="566928"/>
          </a:xfrm>
          <a:prstGeom prst="rect">
            <a:avLst/>
          </a:prstGeom>
        </p:spPr>
      </p:pic>
      <p:pic>
        <p:nvPicPr>
          <p:cNvPr id="6" name="Image 1" descr="iqp_lockup_c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7905" y="5792724"/>
            <a:ext cx="2713711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_SECTION">
    <p:bg>
      <p:bgPr>
        <a:solidFill>
          <a:srgbClr val="003D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640080" y="2377440"/>
            <a:ext cx="54864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b="1" kern="0" spc="160" dirty="0">
                <a:solidFill>
                  <a:srgbClr val="EF7C0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600" b="1" kern="0" spc="160" dirty="0">
                <a:solidFill>
                  <a:srgbClr val="EF7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6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640080" y="2788920"/>
            <a:ext cx="100584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ts val="4400"/>
              </a:lnSpc>
              <a:buNone/>
              <a:def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ts val="44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title</a:t>
            </a:r>
            <a:endParaRPr lang="en-US" sz="36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4206240"/>
            <a:ext cx="86868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rgbClr val="C7D6E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000" dirty="0">
                <a:solidFill>
                  <a:srgbClr val="C7D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one-sentence framing for this section</a:t>
            </a:r>
            <a:endParaRPr lang="en-US" sz="2000" dirty="0"/>
          </a:p>
        </p:txBody>
      </p:sp>
      <p:pic>
        <p:nvPicPr>
          <p:cNvPr id="5" name="Image 0" descr="iqp_mark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8383" y="5989320"/>
            <a:ext cx="713232" cy="3171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_TITLE_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56032"/>
            <a:ext cx="1091153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32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1234440"/>
            <a:ext cx="10911535" cy="4800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279400" indent="-279400" algn="l">
              <a:lnSpc>
                <a:spcPts val="3200"/>
              </a:lnSpc>
              <a:spcAft>
                <a:spcPts val="1300"/>
              </a:spcAft>
              <a:buSzPct val="100000"/>
              <a:buChar char="•"/>
              <a:defRPr lang="en-US" sz="24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279400" indent="-279400" algn="l">
              <a:lnSpc>
                <a:spcPts val="3200"/>
              </a:lnSpc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content</a:t>
            </a:r>
            <a:endParaRPr lang="en-US" sz="2400" dirty="0"/>
          </a:p>
          <a:p>
            <a:pPr marL="279400" indent="-279400" algn="l">
              <a:lnSpc>
                <a:spcPts val="3200"/>
              </a:lnSpc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level idea</a:t>
            </a:r>
            <a:endParaRPr lang="en-US" sz="2400" dirty="0"/>
          </a:p>
          <a:p>
            <a:pPr marL="279400" indent="-279400" algn="l">
              <a:lnSpc>
                <a:spcPts val="3200"/>
              </a:lnSpc>
              <a:spcAft>
                <a:spcPts val="1300"/>
              </a:spcAft>
              <a:buSzPct val="100000"/>
              <a:buChar char="•"/>
            </a:pPr>
            <a:r>
              <a:rPr lang="en-US" sz="24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Supporting detail</a:t>
            </a:r>
            <a:endParaRPr lang="en-US" sz="2400" dirty="0"/>
          </a:p>
        </p:txBody>
      </p:sp>
      <p:sp>
        <p:nvSpPr>
          <p:cNvPr id="4" name="Shape 0"/>
          <p:cNvSpPr/>
          <p:nvPr/>
        </p:nvSpPr>
        <p:spPr>
          <a:xfrm>
            <a:off x="640080" y="6272784"/>
            <a:ext cx="10911535" cy="10973"/>
          </a:xfrm>
          <a:prstGeom prst="rect">
            <a:avLst/>
          </a:prstGeom>
          <a:solidFill>
            <a:srgbClr val="DCE3E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nu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560966" cy="256032"/>
          </a:xfrm>
          <a:prstGeom prst="rect">
            <a:avLst/>
          </a:prstGeom>
        </p:spPr>
      </p:pic>
      <p:pic>
        <p:nvPicPr>
          <p:cNvPr id="6" name="Image 1" descr="iqp_mark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790" y="6382512"/>
            <a:ext cx="452789" cy="20116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8C99A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4_TWO_COLUM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56032"/>
            <a:ext cx="1091153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640080" y="123444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20" dirty="0">
                <a:solidFill>
                  <a:srgbClr val="EF7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COLUMN ONE</a:t>
            </a:r>
            <a:endParaRPr lang="en-US" sz="1600" dirty="0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640080" y="1645920"/>
            <a:ext cx="5120640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279400" indent="-279400" algn="l">
              <a:lnSpc>
                <a:spcPts val="3000"/>
              </a:lnSpc>
              <a:spcAft>
                <a:spcPts val="1200"/>
              </a:spcAft>
              <a:buSzPct val="100000"/>
              <a:buChar char="•"/>
              <a:defRPr lang="en-US" sz="22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279400" indent="-279400" algn="l">
              <a:lnSpc>
                <a:spcPts val="3000"/>
              </a:lnSpc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content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28232" y="123444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20" dirty="0">
                <a:solidFill>
                  <a:srgbClr val="EF7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COLUMN TWO</a:t>
            </a:r>
            <a:endParaRPr lang="en-US" sz="160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6428232" y="1645920"/>
            <a:ext cx="5120640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279400" indent="-279400" algn="l">
              <a:lnSpc>
                <a:spcPts val="3000"/>
              </a:lnSpc>
              <a:spcAft>
                <a:spcPts val="1200"/>
              </a:spcAft>
              <a:buSzPct val="100000"/>
              <a:buChar char="•"/>
              <a:defRPr lang="en-US" sz="22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279400" indent="-279400" algn="l">
              <a:lnSpc>
                <a:spcPts val="3000"/>
              </a:lnSpc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content</a:t>
            </a:r>
            <a:endParaRPr lang="en-US" sz="2200" dirty="0"/>
          </a:p>
        </p:txBody>
      </p:sp>
      <p:sp>
        <p:nvSpPr>
          <p:cNvPr id="7" name="Shape 2"/>
          <p:cNvSpPr/>
          <p:nvPr/>
        </p:nvSpPr>
        <p:spPr>
          <a:xfrm>
            <a:off x="640080" y="6272784"/>
            <a:ext cx="10911535" cy="10973"/>
          </a:xfrm>
          <a:prstGeom prst="rect">
            <a:avLst/>
          </a:prstGeom>
          <a:solidFill>
            <a:srgbClr val="DCE3E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nu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560966" cy="256032"/>
          </a:xfrm>
          <a:prstGeom prst="rect">
            <a:avLst/>
          </a:prstGeom>
        </p:spPr>
      </p:pic>
      <p:pic>
        <p:nvPicPr>
          <p:cNvPr id="9" name="Image 1" descr="iqp_mark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790" y="6382512"/>
            <a:ext cx="452789" cy="20116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8C99A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_FIGURE_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56032"/>
            <a:ext cx="1091153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3200" dirty="0"/>
          </a:p>
        </p:txBody>
      </p:sp>
      <p:sp>
        <p:nvSpPr>
          <p:cNvPr id="3" name="Text 0"/>
          <p:cNvSpPr>
            <a:spLocks noGrp="1"/>
          </p:cNvSpPr>
          <p:nvPr>
            <p:ph idx="101" hasCustomPrompt="1"/>
          </p:nvPr>
        </p:nvSpPr>
        <p:spPr>
          <a:xfrm>
            <a:off x="640080" y="1234440"/>
            <a:ext cx="6400800" cy="4297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dirty="0"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5623560"/>
            <a:ext cx="64008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i="1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800" i="1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Fig. 1  Caption — what the reader should notice.</a:t>
            </a:r>
            <a:endParaRPr lang="en-US" sz="1800" dirty="0"/>
          </a:p>
        </p:txBody>
      </p:sp>
      <p:sp>
        <p:nvSpPr>
          <p:cNvPr id="5" name="Text 0"/>
          <p:cNvSpPr/>
          <p:nvPr/>
        </p:nvSpPr>
        <p:spPr>
          <a:xfrm>
            <a:off x="7498080" y="1234440"/>
            <a:ext cx="4023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20" dirty="0">
                <a:solidFill>
                  <a:srgbClr val="EF7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POINTS</a:t>
            </a:r>
            <a:endParaRPr lang="en-US" sz="1600" dirty="0"/>
          </a:p>
        </p:txBody>
      </p:sp>
      <p:sp>
        <p:nvSpPr>
          <p:cNvPr id="6" name="Text 1"/>
          <p:cNvSpPr>
            <a:spLocks noGrp="1"/>
          </p:cNvSpPr>
          <p:nvPr>
            <p:ph type="body" idx="104" hasCustomPrompt="1"/>
          </p:nvPr>
        </p:nvSpPr>
        <p:spPr>
          <a:xfrm>
            <a:off x="7498080" y="1645920"/>
            <a:ext cx="4050792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279400" indent="-279400" algn="l">
              <a:lnSpc>
                <a:spcPts val="2700"/>
              </a:lnSpc>
              <a:spcAft>
                <a:spcPts val="1100"/>
              </a:spcAft>
              <a:buSzPct val="100000"/>
              <a:buChar char="•"/>
              <a:defRPr lang="en-US" sz="20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279400" indent="-279400" algn="l">
              <a:lnSpc>
                <a:spcPts val="2700"/>
              </a:lnSpc>
              <a:spcAft>
                <a:spcPts val="1100"/>
              </a:spcAft>
              <a:buSzPct val="100000"/>
              <a:buChar char="•"/>
            </a:pPr>
            <a:r>
              <a:rPr lang="en-US" sz="20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content</a:t>
            </a:r>
            <a:endParaRPr lang="en-US" sz="2000" dirty="0"/>
          </a:p>
        </p:txBody>
      </p:sp>
      <p:sp>
        <p:nvSpPr>
          <p:cNvPr id="7" name="Shape 1"/>
          <p:cNvSpPr/>
          <p:nvPr/>
        </p:nvSpPr>
        <p:spPr>
          <a:xfrm>
            <a:off x="640080" y="6272784"/>
            <a:ext cx="10911535" cy="10973"/>
          </a:xfrm>
          <a:prstGeom prst="rect">
            <a:avLst/>
          </a:prstGeom>
          <a:solidFill>
            <a:srgbClr val="DCE3E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nu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560966" cy="256032"/>
          </a:xfrm>
          <a:prstGeom prst="rect">
            <a:avLst/>
          </a:prstGeom>
        </p:spPr>
      </p:pic>
      <p:pic>
        <p:nvPicPr>
          <p:cNvPr id="9" name="Image 1" descr="iqp_mark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790" y="6382512"/>
            <a:ext cx="452789" cy="20116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8C99A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6_FULL_BLEED_FIGURE">
    <p:bg>
      <p:bgPr>
        <a:solidFill>
          <a:srgbClr val="0029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idx="100" hasCustomPrompt="1"/>
          </p:nvPr>
        </p:nvSpPr>
        <p:spPr>
          <a:xfrm>
            <a:off x="0" y="0"/>
            <a:ext cx="12191695" cy="685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dirty="0"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5303520"/>
            <a:ext cx="8961120" cy="1005840"/>
          </a:xfrm>
          <a:prstGeom prst="rect">
            <a:avLst/>
          </a:prstGeom>
          <a:noFill/>
          <a:ln/>
          <a:effectLst>
            <a:outerShdw blurRad="177800" dist="25400" dir="5400000" algn="bl" rotWithShape="0">
              <a:srgbClr val="000000">
                <a:alpha val="70000"/>
              </a:srgbClr>
            </a:outerShdw>
          </a:effectLst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Caption or headline over the image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598932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_CHAR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56032"/>
            <a:ext cx="1091153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32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1234440"/>
            <a:ext cx="7589520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rgbClr val="8C99A8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800" dirty="0">
                <a:solidFill>
                  <a:srgbClr val="8C9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a chart, plot or diagram here</a:t>
            </a:r>
            <a:endParaRPr lang="en-US" sz="1800" dirty="0"/>
          </a:p>
        </p:txBody>
      </p:sp>
      <p:sp>
        <p:nvSpPr>
          <p:cNvPr id="4" name="Shape 0"/>
          <p:cNvSpPr/>
          <p:nvPr/>
        </p:nvSpPr>
        <p:spPr>
          <a:xfrm>
            <a:off x="8641080" y="1234440"/>
            <a:ext cx="2907792" cy="2834640"/>
          </a:xfrm>
          <a:prstGeom prst="rect">
            <a:avLst/>
          </a:prstGeom>
          <a:solidFill>
            <a:srgbClr val="F4F7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1"/>
          <p:cNvSpPr/>
          <p:nvPr/>
        </p:nvSpPr>
        <p:spPr>
          <a:xfrm>
            <a:off x="8869680" y="1490472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20" dirty="0">
                <a:solidFill>
                  <a:srgbClr val="EF7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TAKEAWAY</a:t>
            </a:r>
            <a:endParaRPr lang="en-US" sz="160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8869680" y="1920240"/>
            <a:ext cx="246888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ts val="2700"/>
              </a:lnSpc>
              <a:buNone/>
              <a:defRPr lang="en-US" sz="20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ts val="2700"/>
              </a:lnSpc>
              <a:buNone/>
            </a:pPr>
            <a:r>
              <a:rPr lang="en-US" sz="20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single conclusion the data supports.</a:t>
            </a:r>
            <a:endParaRPr lang="en-US" sz="2000" dirty="0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640080" y="5687568"/>
            <a:ext cx="7589520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i="1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800" i="1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 / measurement conditions</a:t>
            </a:r>
            <a:endParaRPr lang="en-US" sz="1800" dirty="0"/>
          </a:p>
        </p:txBody>
      </p:sp>
      <p:sp>
        <p:nvSpPr>
          <p:cNvPr id="8" name="Shape 2"/>
          <p:cNvSpPr/>
          <p:nvPr/>
        </p:nvSpPr>
        <p:spPr>
          <a:xfrm>
            <a:off x="640080" y="6272784"/>
            <a:ext cx="10911535" cy="10973"/>
          </a:xfrm>
          <a:prstGeom prst="rect">
            <a:avLst/>
          </a:prstGeom>
          <a:solidFill>
            <a:srgbClr val="DCE3E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nu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560966" cy="256032"/>
          </a:xfrm>
          <a:prstGeom prst="rect">
            <a:avLst/>
          </a:prstGeom>
        </p:spPr>
      </p:pic>
      <p:pic>
        <p:nvPicPr>
          <p:cNvPr id="10" name="Image 1" descr="iqp_mark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790" y="6382512"/>
            <a:ext cx="452789" cy="20116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8C99A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_TAB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56032"/>
            <a:ext cx="1091153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3200" dirty="0"/>
          </a:p>
        </p:txBody>
      </p:sp>
      <p:sp>
        <p:nvSpPr>
          <p:cNvPr id="3" name="Text 0"/>
          <p:cNvSpPr>
            <a:spLocks noGrp="1"/>
          </p:cNvSpPr>
          <p:nvPr>
            <p:ph idx="101" hasCustomPrompt="1"/>
          </p:nvPr>
        </p:nvSpPr>
        <p:spPr>
          <a:xfrm>
            <a:off x="640080" y="1234440"/>
            <a:ext cx="10911535" cy="4343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dirty="0"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5669280"/>
            <a:ext cx="10911535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i="1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800" i="1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1  Caption / source</a:t>
            </a:r>
            <a:endParaRPr lang="en-US" sz="1800" dirty="0"/>
          </a:p>
        </p:txBody>
      </p:sp>
      <p:sp>
        <p:nvSpPr>
          <p:cNvPr id="5" name="Shape 0"/>
          <p:cNvSpPr/>
          <p:nvPr/>
        </p:nvSpPr>
        <p:spPr>
          <a:xfrm>
            <a:off x="640080" y="6272784"/>
            <a:ext cx="10911535" cy="10973"/>
          </a:xfrm>
          <a:prstGeom prst="rect">
            <a:avLst/>
          </a:prstGeom>
          <a:solidFill>
            <a:srgbClr val="DCE3E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nu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560966" cy="256032"/>
          </a:xfrm>
          <a:prstGeom prst="rect">
            <a:avLst/>
          </a:prstGeom>
        </p:spPr>
      </p:pic>
      <p:pic>
        <p:nvPicPr>
          <p:cNvPr id="7" name="Image 1" descr="iqp_mark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790" y="6382512"/>
            <a:ext cx="452789" cy="20116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8C99A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9_COMPARIS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56032"/>
            <a:ext cx="1091153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3200" dirty="0"/>
          </a:p>
        </p:txBody>
      </p:sp>
      <p:sp>
        <p:nvSpPr>
          <p:cNvPr id="3" name="Shape 0"/>
          <p:cNvSpPr/>
          <p:nvPr/>
        </p:nvSpPr>
        <p:spPr>
          <a:xfrm>
            <a:off x="640080" y="1234440"/>
            <a:ext cx="5303520" cy="4617720"/>
          </a:xfrm>
          <a:prstGeom prst="rect">
            <a:avLst/>
          </a:prstGeom>
          <a:solidFill>
            <a:srgbClr val="F4F7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960120" y="1527048"/>
            <a:ext cx="46634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400" b="1" dirty="0">
                <a:solidFill>
                  <a:srgbClr val="003D7C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400" b="1" dirty="0">
                <a:solidFill>
                  <a:srgbClr val="003D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 A</a:t>
            </a:r>
            <a:endParaRPr lang="en-US" sz="2400" dirty="0"/>
          </a:p>
        </p:txBody>
      </p:sp>
      <p:sp>
        <p:nvSpPr>
          <p:cNvPr id="5" name="Text 1"/>
          <p:cNvSpPr>
            <a:spLocks noGrp="1"/>
          </p:cNvSpPr>
          <p:nvPr>
            <p:ph type="body" idx="103" hasCustomPrompt="1"/>
          </p:nvPr>
        </p:nvSpPr>
        <p:spPr>
          <a:xfrm>
            <a:off x="960120" y="2148840"/>
            <a:ext cx="4663440" cy="3520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279400" indent="-279400" algn="l">
              <a:lnSpc>
                <a:spcPts val="2700"/>
              </a:lnSpc>
              <a:spcAft>
                <a:spcPts val="1100"/>
              </a:spcAft>
              <a:buSzPct val="100000"/>
              <a:buChar char="•"/>
              <a:defRPr lang="en-US" sz="20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279400" indent="-279400" algn="l">
              <a:lnSpc>
                <a:spcPts val="2700"/>
              </a:lnSpc>
              <a:spcAft>
                <a:spcPts val="1100"/>
              </a:spcAft>
              <a:buSzPct val="100000"/>
              <a:buChar char="•"/>
            </a:pPr>
            <a:r>
              <a:rPr lang="en-US" sz="20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content</a:t>
            </a:r>
            <a:endParaRPr lang="en-US" sz="2000" dirty="0"/>
          </a:p>
        </p:txBody>
      </p:sp>
      <p:sp>
        <p:nvSpPr>
          <p:cNvPr id="6" name="Shape 1"/>
          <p:cNvSpPr/>
          <p:nvPr/>
        </p:nvSpPr>
        <p:spPr>
          <a:xfrm>
            <a:off x="6245352" y="1234440"/>
            <a:ext cx="5303520" cy="4617720"/>
          </a:xfrm>
          <a:prstGeom prst="rect">
            <a:avLst/>
          </a:prstGeom>
          <a:solidFill>
            <a:srgbClr val="F4F7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6565392" y="1527048"/>
            <a:ext cx="466344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400" b="1" dirty="0">
                <a:solidFill>
                  <a:srgbClr val="003D7C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400" b="1" dirty="0">
                <a:solidFill>
                  <a:srgbClr val="003D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 B</a:t>
            </a:r>
            <a:endParaRPr lang="en-US" sz="2400" dirty="0"/>
          </a:p>
        </p:txBody>
      </p:sp>
      <p:sp>
        <p:nvSpPr>
          <p:cNvPr id="8" name="Text 2"/>
          <p:cNvSpPr>
            <a:spLocks noGrp="1"/>
          </p:cNvSpPr>
          <p:nvPr>
            <p:ph type="body" idx="106" hasCustomPrompt="1"/>
          </p:nvPr>
        </p:nvSpPr>
        <p:spPr>
          <a:xfrm>
            <a:off x="6565392" y="2148840"/>
            <a:ext cx="4663440" cy="35204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279400" indent="-279400" algn="l">
              <a:lnSpc>
                <a:spcPts val="2700"/>
              </a:lnSpc>
              <a:spcAft>
                <a:spcPts val="1100"/>
              </a:spcAft>
              <a:buSzPct val="100000"/>
              <a:buChar char="•"/>
              <a:defRPr lang="en-US" sz="20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279400" indent="-279400" algn="l">
              <a:lnSpc>
                <a:spcPts val="2700"/>
              </a:lnSpc>
              <a:spcAft>
                <a:spcPts val="1100"/>
              </a:spcAft>
              <a:buSzPct val="100000"/>
              <a:buChar char="•"/>
            </a:pPr>
            <a:r>
              <a:rPr lang="en-US" sz="20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content</a:t>
            </a:r>
            <a:endParaRPr lang="en-US" sz="2000" dirty="0"/>
          </a:p>
        </p:txBody>
      </p:sp>
      <p:sp>
        <p:nvSpPr>
          <p:cNvPr id="9" name="Shape 2"/>
          <p:cNvSpPr/>
          <p:nvPr/>
        </p:nvSpPr>
        <p:spPr>
          <a:xfrm>
            <a:off x="640080" y="6272784"/>
            <a:ext cx="10911535" cy="10973"/>
          </a:xfrm>
          <a:prstGeom prst="rect">
            <a:avLst/>
          </a:prstGeom>
          <a:solidFill>
            <a:srgbClr val="DCE3E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0" descr="nu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560966" cy="256032"/>
          </a:xfrm>
          <a:prstGeom prst="rect">
            <a:avLst/>
          </a:prstGeom>
        </p:spPr>
      </p:pic>
      <p:pic>
        <p:nvPicPr>
          <p:cNvPr id="11" name="Image 1" descr="iqp_mark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790" y="6382512"/>
            <a:ext cx="452789" cy="20116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8C99A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METHODS_FLOW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56032"/>
            <a:ext cx="1091153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3200" dirty="0"/>
          </a:p>
        </p:txBody>
      </p:sp>
      <p:sp>
        <p:nvSpPr>
          <p:cNvPr id="3" name="Shape 0"/>
          <p:cNvSpPr/>
          <p:nvPr/>
        </p:nvSpPr>
        <p:spPr>
          <a:xfrm>
            <a:off x="640080" y="1600200"/>
            <a:ext cx="2551176" cy="4206240"/>
          </a:xfrm>
          <a:prstGeom prst="rect">
            <a:avLst/>
          </a:prstGeom>
          <a:solidFill>
            <a:srgbClr val="F4F7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932688" y="187452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F7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3400" dirty="0"/>
          </a:p>
        </p:txBody>
      </p:sp>
      <p:sp>
        <p:nvSpPr>
          <p:cNvPr id="5" name="Text 2"/>
          <p:cNvSpPr>
            <a:spLocks noGrp="1"/>
          </p:cNvSpPr>
          <p:nvPr>
            <p:ph type="body" idx="103" hasCustomPrompt="1"/>
          </p:nvPr>
        </p:nvSpPr>
        <p:spPr>
          <a:xfrm>
            <a:off x="932688" y="2560320"/>
            <a:ext cx="19659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ts val="2500"/>
              </a:lnSpc>
              <a:buNone/>
              <a:defRPr lang="en-US" sz="2000" b="1" dirty="0">
                <a:solidFill>
                  <a:srgbClr val="003D7C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3D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title</a:t>
            </a:r>
            <a:endParaRPr lang="en-US" sz="2000" dirty="0"/>
          </a:p>
        </p:txBody>
      </p:sp>
      <p:sp>
        <p:nvSpPr>
          <p:cNvPr id="6" name="Text 2"/>
          <p:cNvSpPr>
            <a:spLocks noGrp="1"/>
          </p:cNvSpPr>
          <p:nvPr>
            <p:ph type="body" idx="104" hasCustomPrompt="1"/>
          </p:nvPr>
        </p:nvSpPr>
        <p:spPr>
          <a:xfrm>
            <a:off x="932688" y="3383280"/>
            <a:ext cx="1965960" cy="2148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ts val="2400"/>
              </a:lnSpc>
              <a:buNone/>
              <a:defRPr lang="en-US" sz="18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ts val="2400"/>
              </a:lnSpc>
              <a:buNone/>
            </a:pPr>
            <a:r>
              <a:rPr lang="en-US" sz="18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description of this stage.</a:t>
            </a:r>
            <a:endParaRPr lang="en-US" sz="1800" dirty="0"/>
          </a:p>
        </p:txBody>
      </p:sp>
      <p:sp>
        <p:nvSpPr>
          <p:cNvPr id="7" name="Shape 2"/>
          <p:cNvSpPr/>
          <p:nvPr/>
        </p:nvSpPr>
        <p:spPr>
          <a:xfrm>
            <a:off x="3419856" y="1600200"/>
            <a:ext cx="2551176" cy="4206240"/>
          </a:xfrm>
          <a:prstGeom prst="rect">
            <a:avLst/>
          </a:prstGeom>
          <a:solidFill>
            <a:srgbClr val="F4F7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3"/>
          <p:cNvSpPr/>
          <p:nvPr/>
        </p:nvSpPr>
        <p:spPr>
          <a:xfrm>
            <a:off x="3712464" y="187452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F7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3400" dirty="0"/>
          </a:p>
        </p:txBody>
      </p:sp>
      <p:sp>
        <p:nvSpPr>
          <p:cNvPr id="9" name="Text 4"/>
          <p:cNvSpPr>
            <a:spLocks noGrp="1"/>
          </p:cNvSpPr>
          <p:nvPr>
            <p:ph type="body" idx="107" hasCustomPrompt="1"/>
          </p:nvPr>
        </p:nvSpPr>
        <p:spPr>
          <a:xfrm>
            <a:off x="3712464" y="2560320"/>
            <a:ext cx="19659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ts val="2500"/>
              </a:lnSpc>
              <a:buNone/>
              <a:defRPr lang="en-US" sz="2000" b="1" dirty="0">
                <a:solidFill>
                  <a:srgbClr val="003D7C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3D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title</a:t>
            </a:r>
            <a:endParaRPr lang="en-US" sz="2000" dirty="0"/>
          </a:p>
        </p:txBody>
      </p:sp>
      <p:sp>
        <p:nvSpPr>
          <p:cNvPr id="10" name="Text 4"/>
          <p:cNvSpPr>
            <a:spLocks noGrp="1"/>
          </p:cNvSpPr>
          <p:nvPr>
            <p:ph type="body" idx="108" hasCustomPrompt="1"/>
          </p:nvPr>
        </p:nvSpPr>
        <p:spPr>
          <a:xfrm>
            <a:off x="3712464" y="3383280"/>
            <a:ext cx="1965960" cy="2148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ts val="2400"/>
              </a:lnSpc>
              <a:buNone/>
              <a:defRPr lang="en-US" sz="18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ts val="2400"/>
              </a:lnSpc>
              <a:buNone/>
            </a:pPr>
            <a:r>
              <a:rPr lang="en-US" sz="18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description of this stage.</a:t>
            </a:r>
            <a:endParaRPr lang="en-US" sz="1800" dirty="0"/>
          </a:p>
        </p:txBody>
      </p:sp>
      <p:sp>
        <p:nvSpPr>
          <p:cNvPr id="11" name="Shape 4"/>
          <p:cNvSpPr/>
          <p:nvPr/>
        </p:nvSpPr>
        <p:spPr>
          <a:xfrm>
            <a:off x="6199632" y="1600200"/>
            <a:ext cx="2551176" cy="4206240"/>
          </a:xfrm>
          <a:prstGeom prst="rect">
            <a:avLst/>
          </a:prstGeom>
          <a:solidFill>
            <a:srgbClr val="F4F7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5"/>
          <p:cNvSpPr/>
          <p:nvPr/>
        </p:nvSpPr>
        <p:spPr>
          <a:xfrm>
            <a:off x="6492240" y="187452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F7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3400" dirty="0"/>
          </a:p>
        </p:txBody>
      </p:sp>
      <p:sp>
        <p:nvSpPr>
          <p:cNvPr id="13" name="Text 6"/>
          <p:cNvSpPr>
            <a:spLocks noGrp="1"/>
          </p:cNvSpPr>
          <p:nvPr>
            <p:ph type="body" idx="111" hasCustomPrompt="1"/>
          </p:nvPr>
        </p:nvSpPr>
        <p:spPr>
          <a:xfrm>
            <a:off x="6492240" y="2560320"/>
            <a:ext cx="19659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ts val="2500"/>
              </a:lnSpc>
              <a:buNone/>
              <a:defRPr lang="en-US" sz="2000" b="1" dirty="0">
                <a:solidFill>
                  <a:srgbClr val="003D7C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3D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title</a:t>
            </a:r>
            <a:endParaRPr lang="en-US" sz="2000" dirty="0"/>
          </a:p>
        </p:txBody>
      </p:sp>
      <p:sp>
        <p:nvSpPr>
          <p:cNvPr id="14" name="Text 6"/>
          <p:cNvSpPr>
            <a:spLocks noGrp="1"/>
          </p:cNvSpPr>
          <p:nvPr>
            <p:ph type="body" idx="112" hasCustomPrompt="1"/>
          </p:nvPr>
        </p:nvSpPr>
        <p:spPr>
          <a:xfrm>
            <a:off x="6492240" y="3383280"/>
            <a:ext cx="1965960" cy="2148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ts val="2400"/>
              </a:lnSpc>
              <a:buNone/>
              <a:defRPr lang="en-US" sz="18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ts val="2400"/>
              </a:lnSpc>
              <a:buNone/>
            </a:pPr>
            <a:r>
              <a:rPr lang="en-US" sz="18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description of this stage.</a:t>
            </a:r>
            <a:endParaRPr lang="en-US" sz="1800" dirty="0"/>
          </a:p>
        </p:txBody>
      </p:sp>
      <p:sp>
        <p:nvSpPr>
          <p:cNvPr id="15" name="Shape 6"/>
          <p:cNvSpPr/>
          <p:nvPr/>
        </p:nvSpPr>
        <p:spPr>
          <a:xfrm>
            <a:off x="8979408" y="1600200"/>
            <a:ext cx="2551176" cy="4206240"/>
          </a:xfrm>
          <a:prstGeom prst="rect">
            <a:avLst/>
          </a:prstGeom>
          <a:solidFill>
            <a:srgbClr val="F4F7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7"/>
          <p:cNvSpPr/>
          <p:nvPr/>
        </p:nvSpPr>
        <p:spPr>
          <a:xfrm>
            <a:off x="9272016" y="187452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F7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3400" dirty="0"/>
          </a:p>
        </p:txBody>
      </p:sp>
      <p:sp>
        <p:nvSpPr>
          <p:cNvPr id="17" name="Text 8"/>
          <p:cNvSpPr>
            <a:spLocks noGrp="1"/>
          </p:cNvSpPr>
          <p:nvPr>
            <p:ph type="body" idx="115" hasCustomPrompt="1"/>
          </p:nvPr>
        </p:nvSpPr>
        <p:spPr>
          <a:xfrm>
            <a:off x="9272016" y="2560320"/>
            <a:ext cx="19659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ts val="2500"/>
              </a:lnSpc>
              <a:buNone/>
              <a:defRPr lang="en-US" sz="2000" b="1" dirty="0">
                <a:solidFill>
                  <a:srgbClr val="003D7C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3D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 title</a:t>
            </a:r>
            <a:endParaRPr lang="en-US" sz="2000" dirty="0"/>
          </a:p>
        </p:txBody>
      </p:sp>
      <p:sp>
        <p:nvSpPr>
          <p:cNvPr id="18" name="Text 8"/>
          <p:cNvSpPr>
            <a:spLocks noGrp="1"/>
          </p:cNvSpPr>
          <p:nvPr>
            <p:ph type="body" idx="116" hasCustomPrompt="1"/>
          </p:nvPr>
        </p:nvSpPr>
        <p:spPr>
          <a:xfrm>
            <a:off x="9272016" y="3383280"/>
            <a:ext cx="1965960" cy="2148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ts val="2400"/>
              </a:lnSpc>
              <a:buNone/>
              <a:defRPr lang="en-US" sz="18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ts val="2400"/>
              </a:lnSpc>
              <a:buNone/>
            </a:pPr>
            <a:r>
              <a:rPr lang="en-US" sz="18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 description of this stage.</a:t>
            </a:r>
            <a:endParaRPr lang="en-US" sz="1800" dirty="0"/>
          </a:p>
        </p:txBody>
      </p:sp>
      <p:sp>
        <p:nvSpPr>
          <p:cNvPr id="19" name="Shape 8"/>
          <p:cNvSpPr/>
          <p:nvPr/>
        </p:nvSpPr>
        <p:spPr>
          <a:xfrm>
            <a:off x="640080" y="6272784"/>
            <a:ext cx="10911535" cy="10973"/>
          </a:xfrm>
          <a:prstGeom prst="rect">
            <a:avLst/>
          </a:prstGeom>
          <a:solidFill>
            <a:srgbClr val="DCE3E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0" descr="nu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560966" cy="256032"/>
          </a:xfrm>
          <a:prstGeom prst="rect">
            <a:avLst/>
          </a:prstGeom>
        </p:spPr>
      </p:pic>
      <p:pic>
        <p:nvPicPr>
          <p:cNvPr id="21" name="Image 1" descr="iqp_mark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790" y="6382512"/>
            <a:ext cx="452789" cy="20116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8C99A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RESULTS_GRI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56032"/>
            <a:ext cx="1091153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3200" dirty="0"/>
          </a:p>
        </p:txBody>
      </p:sp>
      <p:sp>
        <p:nvSpPr>
          <p:cNvPr id="3" name="Text 0"/>
          <p:cNvSpPr>
            <a:spLocks noGrp="1"/>
          </p:cNvSpPr>
          <p:nvPr>
            <p:ph idx="101" hasCustomPrompt="1"/>
          </p:nvPr>
        </p:nvSpPr>
        <p:spPr>
          <a:xfrm>
            <a:off x="640080" y="1234440"/>
            <a:ext cx="5303520" cy="1874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dirty="0"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3182112"/>
            <a:ext cx="5303520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80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(a)  Short caption</a:t>
            </a:r>
            <a:endParaRPr lang="en-US" sz="1800" dirty="0"/>
          </a:p>
        </p:txBody>
      </p:sp>
      <p:sp>
        <p:nvSpPr>
          <p:cNvPr id="5" name="Text 0"/>
          <p:cNvSpPr>
            <a:spLocks noGrp="1"/>
          </p:cNvSpPr>
          <p:nvPr>
            <p:ph idx="103" hasCustomPrompt="1"/>
          </p:nvPr>
        </p:nvSpPr>
        <p:spPr>
          <a:xfrm>
            <a:off x="6245352" y="1234440"/>
            <a:ext cx="5303520" cy="1874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dirty="0"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dirty="0"/>
          </a:p>
        </p:txBody>
      </p:sp>
      <p:sp>
        <p:nvSpPr>
          <p:cNvPr id="6" name="Text 0"/>
          <p:cNvSpPr>
            <a:spLocks noGrp="1"/>
          </p:cNvSpPr>
          <p:nvPr>
            <p:ph type="body" idx="104" hasCustomPrompt="1"/>
          </p:nvPr>
        </p:nvSpPr>
        <p:spPr>
          <a:xfrm>
            <a:off x="6245352" y="3182112"/>
            <a:ext cx="5303520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80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(b)  Short caption</a:t>
            </a:r>
            <a:endParaRPr lang="en-US" sz="1800" dirty="0"/>
          </a:p>
        </p:txBody>
      </p:sp>
      <p:sp>
        <p:nvSpPr>
          <p:cNvPr id="7" name="Text 0"/>
          <p:cNvSpPr>
            <a:spLocks noGrp="1"/>
          </p:cNvSpPr>
          <p:nvPr>
            <p:ph idx="105" hasCustomPrompt="1"/>
          </p:nvPr>
        </p:nvSpPr>
        <p:spPr>
          <a:xfrm>
            <a:off x="640080" y="3630168"/>
            <a:ext cx="5303520" cy="1874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dirty="0"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dirty="0"/>
          </a:p>
        </p:txBody>
      </p:sp>
      <p:sp>
        <p:nvSpPr>
          <p:cNvPr id="8" name="Text 0"/>
          <p:cNvSpPr>
            <a:spLocks noGrp="1"/>
          </p:cNvSpPr>
          <p:nvPr>
            <p:ph type="body" idx="106" hasCustomPrompt="1"/>
          </p:nvPr>
        </p:nvSpPr>
        <p:spPr>
          <a:xfrm>
            <a:off x="640080" y="5577840"/>
            <a:ext cx="5303520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80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(c)  Short caption</a:t>
            </a:r>
            <a:endParaRPr lang="en-US" sz="1800" dirty="0"/>
          </a:p>
        </p:txBody>
      </p:sp>
      <p:sp>
        <p:nvSpPr>
          <p:cNvPr id="9" name="Text 0"/>
          <p:cNvSpPr>
            <a:spLocks noGrp="1"/>
          </p:cNvSpPr>
          <p:nvPr>
            <p:ph idx="107" hasCustomPrompt="1"/>
          </p:nvPr>
        </p:nvSpPr>
        <p:spPr>
          <a:xfrm>
            <a:off x="6245352" y="3630168"/>
            <a:ext cx="5303520" cy="1874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dirty="0"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dirty="0"/>
          </a:p>
        </p:txBody>
      </p:sp>
      <p:sp>
        <p:nvSpPr>
          <p:cNvPr id="10" name="Text 0"/>
          <p:cNvSpPr>
            <a:spLocks noGrp="1"/>
          </p:cNvSpPr>
          <p:nvPr>
            <p:ph type="body" idx="108" hasCustomPrompt="1"/>
          </p:nvPr>
        </p:nvSpPr>
        <p:spPr>
          <a:xfrm>
            <a:off x="6245352" y="5577840"/>
            <a:ext cx="5303520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180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(d)  Short caption</a:t>
            </a:r>
            <a:endParaRPr lang="en-US" sz="1800" dirty="0"/>
          </a:p>
        </p:txBody>
      </p:sp>
      <p:sp>
        <p:nvSpPr>
          <p:cNvPr id="11" name="Shape 0"/>
          <p:cNvSpPr/>
          <p:nvPr/>
        </p:nvSpPr>
        <p:spPr>
          <a:xfrm>
            <a:off x="640080" y="6272784"/>
            <a:ext cx="10911535" cy="10973"/>
          </a:xfrm>
          <a:prstGeom prst="rect">
            <a:avLst/>
          </a:prstGeom>
          <a:solidFill>
            <a:srgbClr val="DCE3E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0" descr="nu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560966" cy="256032"/>
          </a:xfrm>
          <a:prstGeom prst="rect">
            <a:avLst/>
          </a:prstGeom>
        </p:spPr>
      </p:pic>
      <p:pic>
        <p:nvPicPr>
          <p:cNvPr id="13" name="Image 1" descr="iqp_mark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790" y="6382512"/>
            <a:ext cx="452789" cy="20116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8C99A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KEY_NUMBER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56032"/>
            <a:ext cx="1091153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to add title</a:t>
            </a:r>
            <a:endParaRPr lang="en-US" sz="3200" dirty="0"/>
          </a:p>
        </p:txBody>
      </p:sp>
      <p:sp>
        <p:nvSpPr>
          <p:cNvPr id="3" name="Shape 0"/>
          <p:cNvSpPr/>
          <p:nvPr/>
        </p:nvSpPr>
        <p:spPr>
          <a:xfrm>
            <a:off x="640080" y="1600200"/>
            <a:ext cx="3520440" cy="4206240"/>
          </a:xfrm>
          <a:prstGeom prst="rect">
            <a:avLst/>
          </a:prstGeom>
          <a:solidFill>
            <a:srgbClr val="F4F7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1005840" y="2148840"/>
            <a:ext cx="278892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5400" b="1" dirty="0">
                <a:solidFill>
                  <a:srgbClr val="003D7C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5400" b="1" dirty="0">
                <a:solidFill>
                  <a:srgbClr val="003D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00.0</a:t>
            </a:r>
            <a:endParaRPr lang="en-US" sz="5400" dirty="0"/>
          </a:p>
        </p:txBody>
      </p:sp>
      <p:sp>
        <p:nvSpPr>
          <p:cNvPr id="5" name="Text 1"/>
          <p:cNvSpPr>
            <a:spLocks noGrp="1"/>
          </p:cNvSpPr>
          <p:nvPr>
            <p:ph type="body" idx="103" hasCustomPrompt="1"/>
          </p:nvPr>
        </p:nvSpPr>
        <p:spPr>
          <a:xfrm>
            <a:off x="1005840" y="3429000"/>
            <a:ext cx="2788920" cy="2103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ts val="2500"/>
              </a:lnSpc>
              <a:buNone/>
              <a:defRPr lang="en-US" sz="180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ts val="2500"/>
              </a:lnSpc>
              <a:buNone/>
            </a:pPr>
            <a:r>
              <a:rPr lang="en-US" sz="180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this number measures, and under which conditions.</a:t>
            </a:r>
            <a:endParaRPr lang="en-US" sz="1800" dirty="0"/>
          </a:p>
        </p:txBody>
      </p:sp>
      <p:sp>
        <p:nvSpPr>
          <p:cNvPr id="6" name="Shape 1"/>
          <p:cNvSpPr/>
          <p:nvPr/>
        </p:nvSpPr>
        <p:spPr>
          <a:xfrm>
            <a:off x="4334256" y="1600200"/>
            <a:ext cx="3520440" cy="4206240"/>
          </a:xfrm>
          <a:prstGeom prst="rect">
            <a:avLst/>
          </a:prstGeom>
          <a:solidFill>
            <a:srgbClr val="F4F7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2"/>
          <p:cNvSpPr>
            <a:spLocks noGrp="1"/>
          </p:cNvSpPr>
          <p:nvPr>
            <p:ph type="body" idx="105" hasCustomPrompt="1"/>
          </p:nvPr>
        </p:nvSpPr>
        <p:spPr>
          <a:xfrm>
            <a:off x="4700016" y="2148840"/>
            <a:ext cx="278892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5400" b="1" dirty="0">
                <a:solidFill>
                  <a:srgbClr val="003D7C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5400" b="1" dirty="0">
                <a:solidFill>
                  <a:srgbClr val="003D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00.0</a:t>
            </a:r>
            <a:endParaRPr lang="en-US" sz="5400" dirty="0"/>
          </a:p>
        </p:txBody>
      </p:sp>
      <p:sp>
        <p:nvSpPr>
          <p:cNvPr id="8" name="Text 2"/>
          <p:cNvSpPr>
            <a:spLocks noGrp="1"/>
          </p:cNvSpPr>
          <p:nvPr>
            <p:ph type="body" idx="106" hasCustomPrompt="1"/>
          </p:nvPr>
        </p:nvSpPr>
        <p:spPr>
          <a:xfrm>
            <a:off x="4700016" y="3429000"/>
            <a:ext cx="2788920" cy="2103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ts val="2500"/>
              </a:lnSpc>
              <a:buNone/>
              <a:defRPr lang="en-US" sz="180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ts val="2500"/>
              </a:lnSpc>
              <a:buNone/>
            </a:pPr>
            <a:r>
              <a:rPr lang="en-US" sz="180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this number measures, and under which conditions.</a:t>
            </a:r>
            <a:endParaRPr lang="en-US" sz="1800" dirty="0"/>
          </a:p>
        </p:txBody>
      </p:sp>
      <p:sp>
        <p:nvSpPr>
          <p:cNvPr id="9" name="Shape 2"/>
          <p:cNvSpPr/>
          <p:nvPr/>
        </p:nvSpPr>
        <p:spPr>
          <a:xfrm>
            <a:off x="8028432" y="1600200"/>
            <a:ext cx="3520440" cy="4206240"/>
          </a:xfrm>
          <a:prstGeom prst="rect">
            <a:avLst/>
          </a:prstGeom>
          <a:solidFill>
            <a:srgbClr val="F4F7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3"/>
          <p:cNvSpPr>
            <a:spLocks noGrp="1"/>
          </p:cNvSpPr>
          <p:nvPr>
            <p:ph type="body" idx="108" hasCustomPrompt="1"/>
          </p:nvPr>
        </p:nvSpPr>
        <p:spPr>
          <a:xfrm>
            <a:off x="8394192" y="2148840"/>
            <a:ext cx="278892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5400" b="1" dirty="0">
                <a:solidFill>
                  <a:srgbClr val="003D7C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5400" b="1" dirty="0">
                <a:solidFill>
                  <a:srgbClr val="003D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00.0</a:t>
            </a:r>
            <a:endParaRPr lang="en-US" sz="5400" dirty="0"/>
          </a:p>
        </p:txBody>
      </p:sp>
      <p:sp>
        <p:nvSpPr>
          <p:cNvPr id="11" name="Text 3"/>
          <p:cNvSpPr>
            <a:spLocks noGrp="1"/>
          </p:cNvSpPr>
          <p:nvPr>
            <p:ph type="body" idx="109" hasCustomPrompt="1"/>
          </p:nvPr>
        </p:nvSpPr>
        <p:spPr>
          <a:xfrm>
            <a:off x="8394192" y="3429000"/>
            <a:ext cx="2788920" cy="2103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ts val="2500"/>
              </a:lnSpc>
              <a:buNone/>
              <a:defRPr lang="en-US" sz="180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ts val="2500"/>
              </a:lnSpc>
              <a:buNone/>
            </a:pPr>
            <a:r>
              <a:rPr lang="en-US" sz="180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this number measures, and under which conditions.</a:t>
            </a:r>
            <a:endParaRPr lang="en-US" sz="1800" dirty="0"/>
          </a:p>
        </p:txBody>
      </p:sp>
      <p:sp>
        <p:nvSpPr>
          <p:cNvPr id="12" name="Shape 3"/>
          <p:cNvSpPr/>
          <p:nvPr/>
        </p:nvSpPr>
        <p:spPr>
          <a:xfrm>
            <a:off x="640080" y="6272784"/>
            <a:ext cx="10911535" cy="10973"/>
          </a:xfrm>
          <a:prstGeom prst="rect">
            <a:avLst/>
          </a:prstGeom>
          <a:solidFill>
            <a:srgbClr val="DCE3E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0" descr="nu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560966" cy="256032"/>
          </a:xfrm>
          <a:prstGeom prst="rect">
            <a:avLst/>
          </a:prstGeom>
        </p:spPr>
      </p:pic>
      <p:pic>
        <p:nvPicPr>
          <p:cNvPr id="14" name="Image 1" descr="iqp_mark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790" y="6382512"/>
            <a:ext cx="452789" cy="20116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8C99A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STATEMENT"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1463040" y="2011680"/>
            <a:ext cx="9509760" cy="2103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ts val="4400"/>
              </a:lnSpc>
              <a:buNone/>
              <a:defRPr lang="en-US" sz="3200" b="1" dirty="0">
                <a:solidFill>
                  <a:srgbClr val="003D7C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ts val="4400"/>
              </a:lnSpc>
              <a:buNone/>
            </a:pPr>
            <a:r>
              <a:rPr lang="en-US" sz="3200" b="1" dirty="0">
                <a:solidFill>
                  <a:srgbClr val="003D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statement, question, or result worth pausing on.</a:t>
            </a:r>
            <a:endParaRPr lang="en-US" sz="32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1463040" y="4343400"/>
            <a:ext cx="950976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200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Attribution or supporting note</a:t>
            </a:r>
            <a:endParaRPr lang="en-US" sz="2000" dirty="0"/>
          </a:p>
        </p:txBody>
      </p:sp>
      <p:sp>
        <p:nvSpPr>
          <p:cNvPr id="4" name="Shape 0"/>
          <p:cNvSpPr/>
          <p:nvPr/>
        </p:nvSpPr>
        <p:spPr>
          <a:xfrm>
            <a:off x="640080" y="6272784"/>
            <a:ext cx="10911535" cy="10973"/>
          </a:xfrm>
          <a:prstGeom prst="rect">
            <a:avLst/>
          </a:prstGeom>
          <a:solidFill>
            <a:srgbClr val="DCE3E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nu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560966" cy="256032"/>
          </a:xfrm>
          <a:prstGeom prst="rect">
            <a:avLst/>
          </a:prstGeom>
        </p:spPr>
      </p:pic>
      <p:pic>
        <p:nvPicPr>
          <p:cNvPr id="6" name="Image 1" descr="iqp_mark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790" y="6382512"/>
            <a:ext cx="452789" cy="20116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8C99A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REFEREN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56032"/>
            <a:ext cx="1091153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2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1234440"/>
            <a:ext cx="5120640" cy="4800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ts val="2500"/>
              </a:lnSpc>
              <a:spcAft>
                <a:spcPts val="1200"/>
              </a:spcAft>
              <a:buNone/>
              <a:defRPr lang="en-US" sz="18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ts val="2500"/>
              </a:lnSpc>
              <a:spcAft>
                <a:spcPts val="1200"/>
              </a:spcAft>
              <a:buNone/>
            </a:pPr>
            <a:r>
              <a:rPr lang="en-US" sz="18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[1]  Author, A. et al. Title of the paper. Journal 12, 345 (2025).</a:t>
            </a:r>
            <a:endParaRPr lang="en-US" sz="18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6428232" y="1234440"/>
            <a:ext cx="5120640" cy="4800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ts val="2500"/>
              </a:lnSpc>
              <a:spcAft>
                <a:spcPts val="1200"/>
              </a:spcAft>
              <a:buNone/>
              <a:defRPr lang="en-US" sz="18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ts val="2500"/>
              </a:lnSpc>
              <a:spcAft>
                <a:spcPts val="1200"/>
              </a:spcAft>
              <a:buNone/>
            </a:pPr>
            <a:r>
              <a:rPr lang="en-US" sz="18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[2]  Author, B. et al. Title of the paper. Journal 34, 567 (2024).</a:t>
            </a:r>
            <a:endParaRPr lang="en-US" sz="1800" dirty="0"/>
          </a:p>
        </p:txBody>
      </p:sp>
      <p:sp>
        <p:nvSpPr>
          <p:cNvPr id="5" name="Shape 0"/>
          <p:cNvSpPr/>
          <p:nvPr/>
        </p:nvSpPr>
        <p:spPr>
          <a:xfrm>
            <a:off x="640080" y="6272784"/>
            <a:ext cx="10911535" cy="10973"/>
          </a:xfrm>
          <a:prstGeom prst="rect">
            <a:avLst/>
          </a:prstGeom>
          <a:solidFill>
            <a:srgbClr val="DCE3E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nu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560966" cy="256032"/>
          </a:xfrm>
          <a:prstGeom prst="rect">
            <a:avLst/>
          </a:prstGeom>
        </p:spPr>
      </p:pic>
      <p:pic>
        <p:nvPicPr>
          <p:cNvPr id="7" name="Image 1" descr="iqp_mark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790" y="6382512"/>
            <a:ext cx="452789" cy="20116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8C99A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ACKNOWLEDGEMEN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56032"/>
            <a:ext cx="1091153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Acknowledgements</a:t>
            </a:r>
            <a:endParaRPr lang="en-US" sz="32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1234440"/>
            <a:ext cx="6583680" cy="3200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279400" indent="-279400" algn="l">
              <a:lnSpc>
                <a:spcPts val="3000"/>
              </a:lnSpc>
              <a:spcAft>
                <a:spcPts val="1200"/>
              </a:spcAft>
              <a:buSzPct val="100000"/>
              <a:buChar char="•"/>
              <a:defRPr lang="en-US" sz="22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279400" indent="-279400" algn="l">
              <a:lnSpc>
                <a:spcPts val="3000"/>
              </a:lnSpc>
              <a:spcAft>
                <a:spcPts val="1200"/>
              </a:spcAft>
              <a:buSzPct val="100000"/>
              <a:buChar char="•"/>
            </a:pPr>
            <a:r>
              <a:rPr lang="en-US" sz="22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People, collaborators and facilities to thank.</a:t>
            </a:r>
            <a:endParaRPr lang="en-US" sz="2200" dirty="0"/>
          </a:p>
        </p:txBody>
      </p:sp>
      <p:sp>
        <p:nvSpPr>
          <p:cNvPr id="4" name="Text 0"/>
          <p:cNvSpPr/>
          <p:nvPr/>
        </p:nvSpPr>
        <p:spPr>
          <a:xfrm>
            <a:off x="640080" y="4526280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20" dirty="0">
                <a:solidFill>
                  <a:srgbClr val="EF7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&amp; PARTNERS</a:t>
            </a:r>
            <a:endParaRPr lang="en-US" sz="1600" dirty="0"/>
          </a:p>
        </p:txBody>
      </p:sp>
      <p:sp>
        <p:nvSpPr>
          <p:cNvPr id="5" name="Text 1"/>
          <p:cNvSpPr>
            <a:spLocks noGrp="1"/>
          </p:cNvSpPr>
          <p:nvPr>
            <p:ph idx="103" hasCustomPrompt="1"/>
          </p:nvPr>
        </p:nvSpPr>
        <p:spPr>
          <a:xfrm>
            <a:off x="640080" y="4892040"/>
            <a:ext cx="6583680" cy="10515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dirty="0"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dirty="0"/>
          </a:p>
        </p:txBody>
      </p:sp>
      <p:sp>
        <p:nvSpPr>
          <p:cNvPr id="6" name="Shape 1"/>
          <p:cNvSpPr/>
          <p:nvPr/>
        </p:nvSpPr>
        <p:spPr>
          <a:xfrm>
            <a:off x="7726680" y="1234440"/>
            <a:ext cx="3822192" cy="3108960"/>
          </a:xfrm>
          <a:prstGeom prst="rect">
            <a:avLst/>
          </a:prstGeom>
          <a:solidFill>
            <a:srgbClr val="F4F7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2"/>
          <p:cNvSpPr/>
          <p:nvPr/>
        </p:nvSpPr>
        <p:spPr>
          <a:xfrm>
            <a:off x="8001000" y="1527048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20" dirty="0">
                <a:solidFill>
                  <a:srgbClr val="EF7C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</a:t>
            </a:r>
            <a:endParaRPr lang="en-US" sz="1600" dirty="0"/>
          </a:p>
        </p:txBody>
      </p:sp>
      <p:sp>
        <p:nvSpPr>
          <p:cNvPr id="8" name="Text 3"/>
          <p:cNvSpPr>
            <a:spLocks noGrp="1"/>
          </p:cNvSpPr>
          <p:nvPr>
            <p:ph type="body" idx="106" hasCustomPrompt="1"/>
          </p:nvPr>
        </p:nvSpPr>
        <p:spPr>
          <a:xfrm>
            <a:off x="8001000" y="2011680"/>
            <a:ext cx="3273552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ts val="2600"/>
              </a:lnSpc>
              <a:buNone/>
              <a:defRPr lang="en-US" sz="18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ts val="2600"/>
              </a:lnSpc>
              <a:buNone/>
            </a:pPr>
            <a:r>
              <a:rPr lang="en-US" sz="18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name@u.nus.edu</a:t>
            </a:r>
            <a:endParaRPr lang="en-US" sz="1800" dirty="0"/>
          </a:p>
          <a:p>
            <a:pPr marL="0" indent="0" algn="l">
              <a:lnSpc>
                <a:spcPts val="2600"/>
              </a:lnSpc>
              <a:buNone/>
            </a:pPr>
            <a:r>
              <a:rPr lang="en-US" sz="18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Integrated Quantum</a:t>
            </a:r>
            <a:endParaRPr lang="en-US" sz="1800" dirty="0"/>
          </a:p>
          <a:p>
            <a:pPr marL="0" indent="0" algn="l">
              <a:lnSpc>
                <a:spcPts val="2600"/>
              </a:lnSpc>
              <a:buNone/>
            </a:pPr>
            <a:r>
              <a:rPr lang="en-US" sz="1800" dirty="0">
                <a:solidFill>
                  <a:srgbClr val="1223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Photonics Lab, NUS</a:t>
            </a:r>
            <a:endParaRPr lang="en-US" sz="1800" dirty="0"/>
          </a:p>
        </p:txBody>
      </p:sp>
      <p:sp>
        <p:nvSpPr>
          <p:cNvPr id="9" name="Shape 3"/>
          <p:cNvSpPr/>
          <p:nvPr/>
        </p:nvSpPr>
        <p:spPr>
          <a:xfrm>
            <a:off x="640080" y="6272784"/>
            <a:ext cx="10911535" cy="10973"/>
          </a:xfrm>
          <a:prstGeom prst="rect">
            <a:avLst/>
          </a:prstGeom>
          <a:solidFill>
            <a:srgbClr val="DCE3E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0" descr="nu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560966" cy="256032"/>
          </a:xfrm>
          <a:prstGeom prst="rect">
            <a:avLst/>
          </a:prstGeom>
        </p:spPr>
      </p:pic>
      <p:pic>
        <p:nvPicPr>
          <p:cNvPr id="11" name="Image 1" descr="iqp_mark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790" y="6382512"/>
            <a:ext cx="452789" cy="20116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8C99A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BLANK_CANVA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272784"/>
            <a:ext cx="10911535" cy="10973"/>
          </a:xfrm>
          <a:prstGeom prst="rect">
            <a:avLst/>
          </a:prstGeom>
          <a:solidFill>
            <a:srgbClr val="DCE3E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nus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55080"/>
            <a:ext cx="560966" cy="256032"/>
          </a:xfrm>
          <a:prstGeom prst="rect">
            <a:avLst/>
          </a:prstGeom>
        </p:spPr>
      </p:pic>
      <p:pic>
        <p:nvPicPr>
          <p:cNvPr id="4" name="Image 1" descr="iqp_mark_bl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790" y="6382512"/>
            <a:ext cx="452789" cy="20116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8C99A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CLOSING">
    <p:bg>
      <p:bgPr>
        <a:solidFill>
          <a:srgbClr val="003D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2468880"/>
            <a:ext cx="82296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4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3840480"/>
            <a:ext cx="82296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lnSpc>
                <a:spcPts val="3400"/>
              </a:lnSpc>
              <a:buNone/>
              <a:defRPr lang="en-US" sz="2200" dirty="0">
                <a:solidFill>
                  <a:srgbClr val="C7D6E6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ts val="3400"/>
              </a:lnSpc>
              <a:buNone/>
            </a:pPr>
            <a:r>
              <a:rPr lang="en-US" sz="2200" dirty="0">
                <a:solidFill>
                  <a:srgbClr val="C7D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and discussion welcome</a:t>
            </a:r>
            <a:endParaRPr lang="en-US" sz="2200" dirty="0"/>
          </a:p>
          <a:p>
            <a:pPr marL="0" indent="0" algn="l">
              <a:lnSpc>
                <a:spcPts val="3400"/>
              </a:lnSpc>
              <a:buNone/>
            </a:pPr>
            <a:r>
              <a:rPr lang="en-US" sz="2200" dirty="0">
                <a:solidFill>
                  <a:srgbClr val="C7D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name@u.nus.edu</a:t>
            </a:r>
            <a:endParaRPr lang="en-US" sz="2200" dirty="0"/>
          </a:p>
        </p:txBody>
      </p:sp>
      <p:pic>
        <p:nvPicPr>
          <p:cNvPr id="4" name="Image 0" descr="nus_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5715000"/>
            <a:ext cx="1242139" cy="566928"/>
          </a:xfrm>
          <a:prstGeom prst="rect">
            <a:avLst/>
          </a:prstGeom>
        </p:spPr>
      </p:pic>
      <p:pic>
        <p:nvPicPr>
          <p:cNvPr id="5" name="Image 1" descr="iqp_mar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3699" y="5806440"/>
            <a:ext cx="864415" cy="38404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200">
                <a:solidFill>
                  <a:srgbClr val="8C99A8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554480"/>
            <a:ext cx="10058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r>
              <a:rPr lang="en-US" altLang="zh-SG" dirty="0"/>
              <a:t>Generating and detecting photon pairs on a single lithium niobate chip</a:t>
            </a:r>
            <a:endParaRPr lang="zh-CN" altLang="zh-SG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37033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00" dirty="0">
                <a:solidFill>
                  <a:srgbClr val="C7D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IPS Poster </a:t>
            </a:r>
            <a:endParaRPr lang="en-US" sz="22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640080" y="452628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800" dirty="0">
                <a:solidFill>
                  <a:srgbClr val="C7D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Hao Hao, Research fellow</a:t>
            </a:r>
            <a:endParaRPr lang="en-US" sz="1800" dirty="0"/>
          </a:p>
          <a:p>
            <a:pPr marL="0" indent="0" algn="l">
              <a:lnSpc>
                <a:spcPts val="2600"/>
              </a:lnSpc>
              <a:buNone/>
            </a:pPr>
            <a:r>
              <a:rPr lang="en-US" sz="1800" dirty="0">
                <a:solidFill>
                  <a:srgbClr val="C7D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Integrated Quantum Photonics Lab · 29 </a:t>
            </a:r>
            <a:r>
              <a:rPr lang="en-US" sz="1800" dirty="0" err="1">
                <a:solidFill>
                  <a:srgbClr val="C7D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Octorber</a:t>
            </a:r>
            <a:r>
              <a:rPr lang="en-US" sz="1800" dirty="0">
                <a:solidFill>
                  <a:srgbClr val="C7D6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2026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EB57CDC-7B83-5A08-9BD2-2C91429B587D}"/>
              </a:ext>
            </a:extLst>
          </p:cNvPr>
          <p:cNvSpPr>
            <a:spLocks noGrp="1"/>
          </p:cNvSpPr>
          <p:nvPr>
            <p:ph type="title" idx="100"/>
          </p:nvPr>
        </p:nvSpPr>
        <p:spPr/>
        <p:txBody>
          <a:bodyPr/>
          <a:lstStyle/>
          <a:p>
            <a:r>
              <a:rPr lang="en-US" altLang="zh-SG" sz="2400" dirty="0">
                <a:ln/>
                <a:solidFill>
                  <a:srgbClr val="003D7C"/>
                </a:solidFill>
                <a:latin typeface="Helvetica" pitchFamily="2" charset="0"/>
                <a:ea typeface="DIN2014-Bold"/>
                <a:sym typeface="DIN2014-Bold"/>
                <a:rtl val="0"/>
              </a:rPr>
              <a:t>Integrated quantum photonic platform on thin-film lithium niobate</a:t>
            </a:r>
            <a:br>
              <a:rPr lang="en-US" altLang="zh-SG" sz="2400" dirty="0">
                <a:ln/>
                <a:solidFill>
                  <a:srgbClr val="003D7C"/>
                </a:solidFill>
                <a:latin typeface="Helvetica" pitchFamily="2" charset="0"/>
                <a:ea typeface="DIN2014-Bold"/>
                <a:sym typeface="DIN2014-Bold"/>
                <a:rtl val="0"/>
              </a:rPr>
            </a:br>
            <a:endParaRPr lang="zh-SG" altLang="en-US" sz="2400" dirty="0">
              <a:solidFill>
                <a:srgbClr val="003D7C"/>
              </a:solidFill>
            </a:endParaRPr>
          </a:p>
        </p:txBody>
      </p:sp>
      <p:pic>
        <p:nvPicPr>
          <p:cNvPr id="278" name="图片 277">
            <a:extLst>
              <a:ext uri="{FF2B5EF4-FFF2-40B4-BE49-F238E27FC236}">
                <a16:creationId xmlns:a16="http://schemas.microsoft.com/office/drawing/2014/main" id="{6359F289-51A8-47F6-CA0D-431946453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331" y="833660"/>
            <a:ext cx="10181337" cy="5190679"/>
          </a:xfrm>
          <a:prstGeom prst="rect">
            <a:avLst/>
          </a:prstGeom>
        </p:spPr>
      </p:pic>
      <p:pic>
        <p:nvPicPr>
          <p:cNvPr id="286" name="Picture 19" descr="A close up of a letter&#10;&#10;AI-generated content may be incorrect.">
            <a:extLst>
              <a:ext uri="{FF2B5EF4-FFF2-40B4-BE49-F238E27FC236}">
                <a16:creationId xmlns:a16="http://schemas.microsoft.com/office/drawing/2014/main" id="{658FFE31-09DA-2808-4FB9-4B2D53BB18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5875" y="6358621"/>
            <a:ext cx="1225740" cy="24334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QP">
      <a:dk1>
        <a:sysClr val="windowText" lastClr="000000"/>
      </a:dk1>
      <a:lt1>
        <a:sysClr val="window" lastClr="FFFFFF"/>
      </a:lt1>
      <a:dk2>
        <a:srgbClr val="12233A"/>
      </a:dk2>
      <a:lt2>
        <a:srgbClr val="F4F7FA"/>
      </a:lt2>
      <a:accent1>
        <a:srgbClr val="003D7C"/>
      </a:accent1>
      <a:accent2>
        <a:srgbClr val="EF7C00"/>
      </a:accent2>
      <a:accent3>
        <a:srgbClr val="5B6B7F"/>
      </a:accent3>
      <a:accent4>
        <a:srgbClr val="DCE3EB"/>
      </a:accent4>
      <a:accent5>
        <a:srgbClr val="00294F"/>
      </a:accent5>
      <a:accent6>
        <a:srgbClr val="8C99A8"/>
      </a:accent6>
      <a:hlink>
        <a:srgbClr val="003D7C"/>
      </a:hlink>
      <a:folHlink>
        <a:srgbClr val="5B6B7F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B64A92C693B04C9F95B5685A7642F3" ma:contentTypeVersion="14" ma:contentTypeDescription="Create a new document." ma:contentTypeScope="" ma:versionID="77661208d9c3d64ceed678c571936c6b">
  <xsd:schema xmlns:xsd="http://www.w3.org/2001/XMLSchema" xmlns:xs="http://www.w3.org/2001/XMLSchema" xmlns:p="http://schemas.microsoft.com/office/2006/metadata/properties" xmlns:ns2="337297c6-48bb-4191-bd21-0e9997a43312" xmlns:ns3="57b72d4c-6a1b-4464-8390-b0040834ad9c" targetNamespace="http://schemas.microsoft.com/office/2006/metadata/properties" ma:root="true" ma:fieldsID="b0d596b9a2c926954fdf995131af2d3e" ns2:_="" ns3:_="">
    <xsd:import namespace="337297c6-48bb-4191-bd21-0e9997a43312"/>
    <xsd:import namespace="57b72d4c-6a1b-4464-8390-b0040834ad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7297c6-48bb-4191-bd21-0e9997a43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cca7581-5256-458a-b218-643d9525617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b72d4c-6a1b-4464-8390-b0040834ad9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d9c360d-133d-4fc2-95e0-d1bae0513176}" ma:internalName="TaxCatchAll" ma:showField="CatchAllData" ma:web="57b72d4c-6a1b-4464-8390-b0040834ad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7297c6-48bb-4191-bd21-0e9997a43312">
      <Terms xmlns="http://schemas.microsoft.com/office/infopath/2007/PartnerControls"/>
    </lcf76f155ced4ddcb4097134ff3c332f>
    <TaxCatchAll xmlns="57b72d4c-6a1b-4464-8390-b0040834ad9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9CFAFB-F69C-439E-B40A-1D81A59E81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7297c6-48bb-4191-bd21-0e9997a43312"/>
    <ds:schemaRef ds:uri="57b72d4c-6a1b-4464-8390-b0040834ad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9029CEC-F28E-4C82-AD06-1FC8CFE9DD2E}">
  <ds:schemaRefs>
    <ds:schemaRef ds:uri="http://schemas.microsoft.com/office/2006/metadata/properties"/>
    <ds:schemaRef ds:uri="http://schemas.microsoft.com/office/infopath/2007/PartnerControls"/>
    <ds:schemaRef ds:uri="337297c6-48bb-4191-bd21-0e9997a43312"/>
    <ds:schemaRef ds:uri="57b72d4c-6a1b-4464-8390-b0040834ad9c"/>
  </ds:schemaRefs>
</ds:datastoreItem>
</file>

<file path=customXml/itemProps3.xml><?xml version="1.0" encoding="utf-8"?>
<ds:datastoreItem xmlns:ds="http://schemas.openxmlformats.org/officeDocument/2006/customXml" ds:itemID="{247CB463-B6BF-4399-92AF-95A05C0915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65</Words>
  <Application>Microsoft Office PowerPoint</Application>
  <PresentationFormat>宽屏</PresentationFormat>
  <Paragraphs>9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5" baseType="lpstr">
      <vt:lpstr>Arial</vt:lpstr>
      <vt:lpstr>Helvetica</vt:lpstr>
      <vt:lpstr>Office Theme</vt:lpstr>
      <vt:lpstr>Generating and detecting photon pairs on a single lithium niobate chip</vt:lpstr>
      <vt:lpstr>Integrated quantum photonic platform on thin-film lithium niobate </vt:lpstr>
    </vt:vector>
  </TitlesOfParts>
  <Company>National University of Singapore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IQP Lab Presentation Template</dc:title>
  <dc:subject>PptxGenJS Presentation</dc:subject>
  <dc:creator>Integrated Quantum Photonics Lab, NUS</dc:creator>
  <cp:lastModifiedBy>Hao Hao</cp:lastModifiedBy>
  <cp:revision>9</cp:revision>
  <dcterms:created xsi:type="dcterms:W3CDTF">2026-08-17T01:19:53Z</dcterms:created>
  <dcterms:modified xsi:type="dcterms:W3CDTF">2026-10-28T23:25:42Z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0x01010006B64A92C693B04C9F95B5685A7642F3</vt:lpwstr>
  </property>
</Properties>
</file>