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9" r:id="rId5"/>
    <p:sldId id="311" r:id="rId6"/>
    <p:sldId id="582" r:id="rId7"/>
    <p:sldId id="538" r:id="rId8"/>
    <p:sldId id="599" r:id="rId9"/>
    <p:sldId id="600" r:id="rId10"/>
    <p:sldId id="482" r:id="rId11"/>
    <p:sldId id="305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72D4"/>
    <a:srgbClr val="93FBA7"/>
    <a:srgbClr val="F3CDEE"/>
    <a:srgbClr val="EEB8E8"/>
    <a:srgbClr val="FF5D5D"/>
    <a:srgbClr val="F33FC4"/>
    <a:srgbClr val="ADF9BA"/>
    <a:srgbClr val="E2CCDA"/>
    <a:srgbClr val="E7C7D5"/>
    <a:srgbClr val="F9B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CF51AD-F5FB-41F8-B07E-64B7873BB863}" v="103" dt="2026-05-08T13:40:49.1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969" autoAdjust="0"/>
  </p:normalViewPr>
  <p:slideViewPr>
    <p:cSldViewPr snapToGrid="0" snapToObjects="1">
      <p:cViewPr varScale="1">
        <p:scale>
          <a:sx n="92" d="100"/>
          <a:sy n="92" d="100"/>
        </p:scale>
        <p:origin x="564" y="64"/>
      </p:cViewPr>
      <p:guideLst>
        <p:guide orient="horz" pos="159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FC5B3-379E-EF40-A0D2-38E640436CC2}" type="datetimeFigureOut">
              <a:rPr lang="en-US" smtClean="0">
                <a:latin typeface="Arial"/>
              </a:rPr>
              <a:t>10/24/2026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29101-7F9C-2D47-B95D-7561785BF174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1175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7A63A-F8D2-5643-BD40-39E8F181486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7B5EB-D6F8-BB4D-9502-33B754397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976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C7B5EB-D6F8-BB4D-9502-33B7543973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85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12706-6F72-77BC-1E8D-C4A580BBF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059CF8-0D68-87A9-4C8C-6E5D7975B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CAA739-5DD4-E072-83E6-20414073B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2C8C58-0C14-45F6-9844-90DCFEF3A6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C7B5EB-D6F8-BB4D-9502-33B7543973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60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sz="900"/>
            </a:lvl1pPr>
          </a:lstStyle>
          <a:p>
            <a:endParaRPr lang="en-US" dirty="0"/>
          </a:p>
          <a:p>
            <a:r>
              <a:rPr lang="en-US" dirty="0"/>
              <a:t>Research </a:t>
            </a:r>
            <a:r>
              <a:rPr lang="en-US" dirty="0" err="1"/>
              <a:t>centre</a:t>
            </a:r>
            <a:r>
              <a:rPr lang="en-US" dirty="0"/>
              <a:t> / College / School Name Here</a:t>
            </a:r>
          </a:p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62B1-0B0F-0246-9532-09536BC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05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sz="900"/>
            </a:lvl1pPr>
          </a:lstStyle>
          <a:p>
            <a:endParaRPr lang="en-US" dirty="0"/>
          </a:p>
          <a:p>
            <a:r>
              <a:rPr lang="en-US" dirty="0"/>
              <a:t>Research </a:t>
            </a:r>
            <a:r>
              <a:rPr lang="en-US" dirty="0" err="1"/>
              <a:t>centre</a:t>
            </a:r>
            <a:r>
              <a:rPr lang="en-US" dirty="0"/>
              <a:t> / College / School Name Here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62B1-0B0F-0246-9532-09536BC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43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05176"/>
            <a:ext cx="82296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80035"/>
            <a:ext cx="82296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sz="900"/>
            </a:lvl1pPr>
          </a:lstStyle>
          <a:p>
            <a:endParaRPr lang="en-US" dirty="0"/>
          </a:p>
          <a:p>
            <a:r>
              <a:rPr lang="en-US" dirty="0"/>
              <a:t>Research </a:t>
            </a:r>
            <a:r>
              <a:rPr lang="en-US" dirty="0" err="1"/>
              <a:t>centre</a:t>
            </a:r>
            <a:r>
              <a:rPr lang="en-US" dirty="0"/>
              <a:t> / College / School Name Here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62B1-0B0F-0246-9532-09536BC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84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sz="900"/>
            </a:lvl1pPr>
          </a:lstStyle>
          <a:p>
            <a:endParaRPr lang="en-US" dirty="0"/>
          </a:p>
          <a:p>
            <a:r>
              <a:rPr lang="en-US" dirty="0"/>
              <a:t>Research </a:t>
            </a:r>
            <a:r>
              <a:rPr lang="en-US" dirty="0" err="1"/>
              <a:t>centre</a:t>
            </a:r>
            <a:r>
              <a:rPr lang="en-US" dirty="0"/>
              <a:t> / College / School Name Here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62B1-0B0F-0246-9532-09536BC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38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24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71068"/>
            <a:ext cx="4040188" cy="27213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39124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71068"/>
            <a:ext cx="4041775" cy="27213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  <a:p>
            <a:r>
              <a:rPr lang="en-US" dirty="0"/>
              <a:t>Research </a:t>
            </a:r>
            <a:r>
              <a:rPr lang="en-US" dirty="0" err="1"/>
              <a:t>centre</a:t>
            </a:r>
            <a:r>
              <a:rPr lang="en-US" dirty="0"/>
              <a:t> / College / School Name Here</a:t>
            </a:r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62B1-0B0F-0246-9532-09536BC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490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  <a:p>
            <a:r>
              <a:rPr lang="en-US" dirty="0"/>
              <a:t>Research </a:t>
            </a:r>
            <a:r>
              <a:rPr lang="en-US" dirty="0" err="1"/>
              <a:t>centre</a:t>
            </a:r>
            <a:r>
              <a:rPr lang="en-US" dirty="0"/>
              <a:t> / College / School Name Here</a:t>
            </a:r>
          </a:p>
          <a:p>
            <a:endParaRPr lang="en-US" sz="10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62B1-0B0F-0246-9532-09536BC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49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361530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sz="900"/>
            </a:lvl1pPr>
          </a:lstStyle>
          <a:p>
            <a:r>
              <a:rPr lang="en-US" dirty="0"/>
              <a:t>Research </a:t>
            </a:r>
            <a:r>
              <a:rPr lang="en-US" dirty="0" err="1"/>
              <a:t>centre</a:t>
            </a:r>
            <a:r>
              <a:rPr lang="en-US" dirty="0"/>
              <a:t> / College / School Name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62B1-0B0F-0246-9532-09536BC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85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591463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591464"/>
            <a:ext cx="5111750" cy="40486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3860"/>
            <a:ext cx="3008313" cy="30462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sz="900"/>
            </a:lvl1pPr>
          </a:lstStyle>
          <a:p>
            <a:endParaRPr lang="en-US" dirty="0"/>
          </a:p>
          <a:p>
            <a:r>
              <a:rPr lang="en-US" dirty="0"/>
              <a:t>Research </a:t>
            </a:r>
            <a:r>
              <a:rPr lang="en-US" dirty="0" err="1"/>
              <a:t>centre</a:t>
            </a:r>
            <a:r>
              <a:rPr lang="en-US" dirty="0"/>
              <a:t> / College / School Name Here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62B1-0B0F-0246-9532-09536BC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74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 sz="900"/>
            </a:lvl1pPr>
          </a:lstStyle>
          <a:p>
            <a:endParaRPr lang="en-US" dirty="0"/>
          </a:p>
          <a:p>
            <a:r>
              <a:rPr lang="en-US" dirty="0"/>
              <a:t>Research </a:t>
            </a:r>
            <a:r>
              <a:rPr lang="en-US" dirty="0" err="1"/>
              <a:t>centre</a:t>
            </a:r>
            <a:r>
              <a:rPr lang="en-US" dirty="0"/>
              <a:t> / College / School Name Here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62B1-0B0F-0246-9532-09536BC2A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9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50"/>
          </a:xfrm>
          <a:prstGeom prst="rect">
            <a:avLst/>
          </a:prstGeom>
          <a:solidFill>
            <a:srgbClr val="181C62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70796"/>
            <a:ext cx="8229600" cy="3917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2762"/>
            <a:ext cx="9144000" cy="28575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8200" y="4871908"/>
            <a:ext cx="4119000" cy="273844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>
            <a:lvl1pPr algn="ctr">
              <a:defRPr sz="600">
                <a:solidFill>
                  <a:srgbClr val="FFFFFF"/>
                </a:solidFill>
                <a:latin typeface="Arial"/>
              </a:defRPr>
            </a:lvl1pPr>
          </a:lstStyle>
          <a:p>
            <a:endParaRPr lang="en-US" dirty="0"/>
          </a:p>
          <a:p>
            <a:r>
              <a:rPr lang="en-US" sz="1400" b="1" i="1" dirty="0">
                <a:ln/>
                <a:solidFill>
                  <a:schemeClr val="bg1"/>
                </a:solidFill>
                <a:effectLst>
                  <a:reflection blurRad="50800" stA="32000" endPos="45000" dist="38100" dir="5400000" sy="-100000" algn="bl" rotWithShape="0"/>
                </a:effectLst>
                <a:latin typeface="Monotype Corsiva" panose="03010101010201010101" pitchFamily="66" charset="0"/>
              </a:rPr>
              <a:t>S</a:t>
            </a:r>
            <a:r>
              <a:rPr lang="en-US" sz="1400" b="1" i="1" dirty="0">
                <a:ln/>
                <a:effectLst>
                  <a:reflection blurRad="6350" stA="27000" endPos="31000" dist="25400" dir="5400000" sy="-100000" algn="bl" rotWithShape="0"/>
                </a:effectLst>
                <a:latin typeface="Monotype Corsiva" panose="03010101010201010101" pitchFamily="66" charset="0"/>
              </a:rPr>
              <a:t>pin and Nanostructures Lab, Physics and Applied Physics</a:t>
            </a:r>
            <a:endParaRPr lang="en-SG" sz="14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34990" y="4886308"/>
            <a:ext cx="751810" cy="273844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>
            <a:lvl1pPr algn="r">
              <a:defRPr sz="1800" baseline="0">
                <a:solidFill>
                  <a:srgbClr val="FFFFFF"/>
                </a:solidFill>
                <a:latin typeface="Arial"/>
              </a:defRPr>
            </a:lvl1pPr>
          </a:lstStyle>
          <a:p>
            <a:fld id="{8E6562B1-0B0F-0246-9532-09536BC2AE5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18C840-8D9F-581B-634C-5FD402EFE1C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102853" y="4865267"/>
            <a:ext cx="749873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3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microsoft.com/office/2007/relationships/hdphoto" Target="../media/hdphoto1.wdp"/><Relationship Id="rId18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8.png"/><Relationship Id="rId17" Type="http://schemas.microsoft.com/office/2007/relationships/hdphoto" Target="../media/hdphoto3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17.emf"/><Relationship Id="rId5" Type="http://schemas.openxmlformats.org/officeDocument/2006/relationships/oleObject" Target="../embeddings/oleObject1.bin"/><Relationship Id="rId15" Type="http://schemas.microsoft.com/office/2007/relationships/hdphoto" Target="../media/hdphoto2.wdp"/><Relationship Id="rId10" Type="http://schemas.openxmlformats.org/officeDocument/2006/relationships/image" Target="../media/image16.emf"/><Relationship Id="rId19" Type="http://schemas.microsoft.com/office/2007/relationships/hdphoto" Target="../media/hdphoto4.wdp"/><Relationship Id="rId4" Type="http://schemas.openxmlformats.org/officeDocument/2006/relationships/image" Target="../media/image14.png"/><Relationship Id="rId9" Type="http://schemas.openxmlformats.org/officeDocument/2006/relationships/image" Target="../media/image15.emf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hand-leave-pen-paper-thank-you-226358/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2318" y="1492939"/>
            <a:ext cx="6359546" cy="1584997"/>
          </a:xfrm>
        </p:spPr>
        <p:txBody>
          <a:bodyPr lIns="0" tIns="0" rIns="0" bIns="0" anchor="ctr" anchorCtr="0">
            <a:noAutofit/>
          </a:bodyPr>
          <a:lstStyle/>
          <a:p>
            <a:pPr algn="ctr"/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000" dirty="0"/>
              <a:t>Wide-Range 3D Magnetic Field Sensing in a 90°-Bent Geometry Enabled by Spin-Orbit Torque</a:t>
            </a:r>
            <a:br>
              <a:rPr lang="en-US" sz="2000" dirty="0"/>
            </a:br>
            <a:br>
              <a:rPr lang="en-US" sz="2000" dirty="0"/>
            </a:br>
            <a:r>
              <a:rPr lang="en-US" sz="1200" b="0" dirty="0"/>
              <a:t>P. K. Mishra, H. Rahaman, R. </a:t>
            </a:r>
            <a:r>
              <a:rPr lang="en-US" sz="1200" b="0" dirty="0" err="1"/>
              <a:t>Maddu</a:t>
            </a:r>
            <a:r>
              <a:rPr lang="en-US" sz="1200" b="0" dirty="0"/>
              <a:t>, B. Jamshed, S. Das, and S.N. </a:t>
            </a:r>
            <a:r>
              <a:rPr lang="en-US" sz="1200" b="0" dirty="0" err="1"/>
              <a:t>Piramanayagam</a:t>
            </a:r>
            <a:br>
              <a:rPr lang="en-US" sz="2000" dirty="0"/>
            </a:br>
            <a:endParaRPr lang="en-US" sz="2000" b="1" dirty="0">
              <a:solidFill>
                <a:schemeClr val="bg1"/>
              </a:solidFill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128579-6A84-E628-4251-008DEA540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414" y="4746004"/>
            <a:ext cx="889166" cy="3974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FB52C8-8345-9659-92FA-41F164D57FCD}"/>
              </a:ext>
            </a:extLst>
          </p:cNvPr>
          <p:cNvSpPr txBox="1"/>
          <p:nvPr/>
        </p:nvSpPr>
        <p:spPr>
          <a:xfrm>
            <a:off x="84365" y="4004727"/>
            <a:ext cx="4572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16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Division of Physics and Applied Physics</a:t>
            </a:r>
          </a:p>
          <a:p>
            <a:r>
              <a:rPr lang="en-US" sz="16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Nanyang Technological University, Singapore</a:t>
            </a:r>
          </a:p>
          <a:p>
            <a:endParaRPr lang="en-US" sz="18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986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04579-C20E-2CD2-BC71-9CB7471E9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18E17-0B52-090E-5EBF-5667A4321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731520"/>
          </a:xfrm>
        </p:spPr>
        <p:txBody>
          <a:bodyPr>
            <a:noAutofit/>
          </a:bodyPr>
          <a:lstStyle/>
          <a:p>
            <a:pPr algn="ctr"/>
            <a:r>
              <a:rPr lang="en-SG" sz="3600" dirty="0">
                <a:latin typeface="+mj-lt"/>
                <a:ea typeface="Verdana" panose="020B0604030504040204" pitchFamily="34" charset="0"/>
              </a:rPr>
              <a:t>Introduction to Magnetic Sensors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95A160-28B9-BDD3-71DD-221D1748DBBF}"/>
              </a:ext>
            </a:extLst>
          </p:cNvPr>
          <p:cNvSpPr txBox="1"/>
          <p:nvPr/>
        </p:nvSpPr>
        <p:spPr>
          <a:xfrm>
            <a:off x="571696" y="931574"/>
            <a:ext cx="7363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/>
              <a:t>Magnetic sensor: electronic device to detect the magnetic flux </a:t>
            </a:r>
          </a:p>
        </p:txBody>
      </p:sp>
      <p:pic>
        <p:nvPicPr>
          <p:cNvPr id="4" name="Picture 3" descr="A diagram of a magnetic sensor&#10;&#10;AI-generated content may be incorrect.">
            <a:extLst>
              <a:ext uri="{FF2B5EF4-FFF2-40B4-BE49-F238E27FC236}">
                <a16:creationId xmlns:a16="http://schemas.microsoft.com/office/drawing/2014/main" id="{8E70A405-3903-2895-2554-1A56BE852D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19" t="21023" r="23361" b="30956"/>
          <a:stretch>
            <a:fillRect/>
          </a:stretch>
        </p:blipFill>
        <p:spPr>
          <a:xfrm>
            <a:off x="4088544" y="1834487"/>
            <a:ext cx="4473354" cy="237743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DD1B4-CBE8-32E2-7433-F7FEDCD17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E6562B1-0B0F-0246-9532-09536BC2AE59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D83598-971A-0CD4-7BE8-F942BB72D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96" y="2069325"/>
            <a:ext cx="3253047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0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97200-7898-5393-333F-CC676B0AC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8D849-E35B-BDF7-2B9A-1734A30C2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+mj-lt"/>
              </a:rPr>
              <a:t>SOT Driven-DW Based Sensors </a:t>
            </a:r>
            <a:endParaRPr lang="en-SG" sz="3600" dirty="0">
              <a:latin typeface="+mj-lt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1B2B460-8CF5-7ACE-B840-BDD1A3F1FA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125230"/>
              </p:ext>
            </p:extLst>
          </p:nvPr>
        </p:nvGraphicFramePr>
        <p:xfrm>
          <a:off x="685800" y="865236"/>
          <a:ext cx="7772400" cy="31277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9688">
                  <a:extLst>
                    <a:ext uri="{9D8B030D-6E8A-4147-A177-3AD203B41FA5}">
                      <a16:colId xmlns:a16="http://schemas.microsoft.com/office/drawing/2014/main" val="1134579016"/>
                    </a:ext>
                  </a:extLst>
                </a:gridCol>
                <a:gridCol w="2647507">
                  <a:extLst>
                    <a:ext uri="{9D8B030D-6E8A-4147-A177-3AD203B41FA5}">
                      <a16:colId xmlns:a16="http://schemas.microsoft.com/office/drawing/2014/main" val="2660819585"/>
                    </a:ext>
                  </a:extLst>
                </a:gridCol>
                <a:gridCol w="1701210">
                  <a:extLst>
                    <a:ext uri="{9D8B030D-6E8A-4147-A177-3AD203B41FA5}">
                      <a16:colId xmlns:a16="http://schemas.microsoft.com/office/drawing/2014/main" val="3853694009"/>
                    </a:ext>
                  </a:extLst>
                </a:gridCol>
                <a:gridCol w="1663995">
                  <a:extLst>
                    <a:ext uri="{9D8B030D-6E8A-4147-A177-3AD203B41FA5}">
                      <a16:colId xmlns:a16="http://schemas.microsoft.com/office/drawing/2014/main" val="1486940020"/>
                    </a:ext>
                  </a:extLst>
                </a:gridCol>
              </a:tblGrid>
              <a:tr h="567419">
                <a:tc>
                  <a:txBody>
                    <a:bodyPr/>
                    <a:lstStyle/>
                    <a:p>
                      <a:r>
                        <a:rPr lang="en-US" dirty="0"/>
                        <a:t>Authors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Stack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Characteristics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Dynamic 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114547"/>
                  </a:ext>
                </a:extLst>
              </a:tr>
              <a:tr h="635385">
                <a:tc>
                  <a:txBody>
                    <a:bodyPr/>
                    <a:lstStyle/>
                    <a:p>
                      <a:r>
                        <a:rPr lang="en-US" dirty="0"/>
                        <a:t>Li et al. (2021)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Si/SiO</a:t>
                      </a:r>
                      <a:r>
                        <a:rPr lang="en-US" baseline="-25000" dirty="0"/>
                        <a:t>2</a:t>
                      </a:r>
                      <a:r>
                        <a:rPr lang="en-US" dirty="0"/>
                        <a:t>/Ta/</a:t>
                      </a:r>
                      <a:r>
                        <a:rPr lang="en-US" dirty="0" err="1"/>
                        <a:t>CoFeB</a:t>
                      </a:r>
                      <a:r>
                        <a:rPr lang="en-US" dirty="0"/>
                        <a:t>/MgO/Ta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SOT/DW 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±10 Oe, ±10 Oe, ±4 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704891"/>
                  </a:ext>
                </a:extLst>
              </a:tr>
              <a:tr h="635385">
                <a:tc>
                  <a:txBody>
                    <a:bodyPr/>
                    <a:lstStyle/>
                    <a:p>
                      <a:r>
                        <a:rPr lang="en-US" dirty="0"/>
                        <a:t>Guo et al. (2022)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Si/SiO</a:t>
                      </a:r>
                      <a:r>
                        <a:rPr lang="en-US" baseline="-25000" dirty="0"/>
                        <a:t>2</a:t>
                      </a:r>
                      <a:r>
                        <a:rPr lang="en-US" dirty="0"/>
                        <a:t>/W/</a:t>
                      </a:r>
                      <a:r>
                        <a:rPr lang="en-US" dirty="0" err="1"/>
                        <a:t>CoFeB</a:t>
                      </a:r>
                      <a:r>
                        <a:rPr lang="en-US" dirty="0"/>
                        <a:t>/MgO/Ta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SOT/domain nucleation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±20 Oe, ±20 Oe, ±20 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024119"/>
                  </a:ext>
                </a:extLst>
              </a:tr>
              <a:tr h="635385">
                <a:tc>
                  <a:txBody>
                    <a:bodyPr/>
                    <a:lstStyle/>
                    <a:p>
                      <a:r>
                        <a:rPr lang="en-US" dirty="0"/>
                        <a:t>Su et al. (2023)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Si/SiO</a:t>
                      </a:r>
                      <a:r>
                        <a:rPr lang="en-US" baseline="-25000" dirty="0"/>
                        <a:t>2</a:t>
                      </a:r>
                      <a:r>
                        <a:rPr lang="en-US" dirty="0"/>
                        <a:t>/Ta/Pt/Co/Ta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SOT/DW 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±30 Oe, ±25 Oe, ±10 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95937"/>
                  </a:ext>
                </a:extLst>
              </a:tr>
              <a:tr h="635385">
                <a:tc>
                  <a:txBody>
                    <a:bodyPr/>
                    <a:lstStyle/>
                    <a:p>
                      <a:r>
                        <a:rPr lang="en-US" dirty="0"/>
                        <a:t>Tao et al. (2024)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MgO (0 0 1)/L1</a:t>
                      </a:r>
                      <a:r>
                        <a:rPr lang="en-US" baseline="-25000" dirty="0"/>
                        <a:t>0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SOT/domain nucleation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±200 Oe, ±200 Oe, ±200 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30459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D610617-9952-F167-900A-D9514F90A2C8}"/>
              </a:ext>
            </a:extLst>
          </p:cNvPr>
          <p:cNvSpPr txBox="1"/>
          <p:nvPr/>
        </p:nvSpPr>
        <p:spPr>
          <a:xfrm>
            <a:off x="685800" y="3992975"/>
            <a:ext cx="40244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1000" b="0" i="0" dirty="0">
                <a:solidFill>
                  <a:srgbClr val="222222"/>
                </a:solidFill>
                <a:effectLst/>
                <a:ea typeface="Verdana" panose="020B0604030504040204" pitchFamily="34" charset="0"/>
              </a:rPr>
              <a:t>[1] Li et al., </a:t>
            </a:r>
            <a:r>
              <a:rPr lang="en-SG" sz="1000" b="0" i="1" dirty="0">
                <a:solidFill>
                  <a:srgbClr val="222222"/>
                </a:solidFill>
                <a:effectLst/>
                <a:ea typeface="Verdana" panose="020B0604030504040204" pitchFamily="34" charset="0"/>
              </a:rPr>
              <a:t>Nat Electron</a:t>
            </a:r>
            <a:r>
              <a:rPr lang="en-SG" sz="1000" b="0" i="0" dirty="0">
                <a:solidFill>
                  <a:srgbClr val="222222"/>
                </a:solidFill>
                <a:effectLst/>
                <a:ea typeface="Verdana" panose="020B0604030504040204" pitchFamily="34" charset="0"/>
              </a:rPr>
              <a:t> </a:t>
            </a:r>
            <a:r>
              <a:rPr lang="en-SG" sz="1000" b="1" i="0" dirty="0">
                <a:solidFill>
                  <a:srgbClr val="222222"/>
                </a:solidFill>
                <a:effectLst/>
                <a:ea typeface="Verdana" panose="020B0604030504040204" pitchFamily="34" charset="0"/>
              </a:rPr>
              <a:t>4, </a:t>
            </a:r>
            <a:r>
              <a:rPr lang="en-SG" sz="1000" b="0" i="0" dirty="0">
                <a:solidFill>
                  <a:srgbClr val="222222"/>
                </a:solidFill>
                <a:effectLst/>
                <a:ea typeface="Verdana" panose="020B0604030504040204" pitchFamily="34" charset="0"/>
              </a:rPr>
              <a:t>179–184 (2021). </a:t>
            </a:r>
            <a:endParaRPr lang="en-US" sz="1000" dirty="0">
              <a:ea typeface="Verdana" panose="020B0604030504040204" pitchFamily="34" charset="0"/>
            </a:endParaRPr>
          </a:p>
          <a:p>
            <a:r>
              <a:rPr lang="en-US" sz="1000" dirty="0">
                <a:ea typeface="Verdana" panose="020B0604030504040204" pitchFamily="34" charset="0"/>
              </a:rPr>
              <a:t>[2] Guo et al., </a:t>
            </a:r>
            <a:r>
              <a:rPr lang="fr-FR" sz="1000" dirty="0" err="1">
                <a:ea typeface="Verdana" panose="020B0604030504040204" pitchFamily="34" charset="0"/>
              </a:rPr>
              <a:t>Appl</a:t>
            </a:r>
            <a:r>
              <a:rPr lang="fr-FR" sz="1000" dirty="0">
                <a:ea typeface="Verdana" panose="020B0604030504040204" pitchFamily="34" charset="0"/>
              </a:rPr>
              <a:t>. Phys. </a:t>
            </a:r>
            <a:r>
              <a:rPr lang="fr-FR" sz="1000" dirty="0" err="1">
                <a:ea typeface="Verdana" panose="020B0604030504040204" pitchFamily="34" charset="0"/>
              </a:rPr>
              <a:t>Lett</a:t>
            </a:r>
            <a:r>
              <a:rPr lang="fr-FR" sz="1000" dirty="0">
                <a:ea typeface="Verdana" panose="020B0604030504040204" pitchFamily="34" charset="0"/>
              </a:rPr>
              <a:t>. </a:t>
            </a:r>
            <a:r>
              <a:rPr lang="fr-FR" sz="1000" b="1" dirty="0">
                <a:ea typeface="Verdana" panose="020B0604030504040204" pitchFamily="34" charset="0"/>
              </a:rPr>
              <a:t>120</a:t>
            </a:r>
            <a:r>
              <a:rPr lang="fr-FR" sz="1000" dirty="0">
                <a:ea typeface="Verdana" panose="020B0604030504040204" pitchFamily="34" charset="0"/>
              </a:rPr>
              <a:t>, 232404 (2022).</a:t>
            </a:r>
          </a:p>
          <a:p>
            <a:r>
              <a:rPr lang="fr-FR" sz="1000" dirty="0">
                <a:ea typeface="Verdana" panose="020B0604030504040204" pitchFamily="34" charset="0"/>
              </a:rPr>
              <a:t>[3] Su et al., </a:t>
            </a:r>
            <a:r>
              <a:rPr lang="nl-NL" sz="1000" dirty="0">
                <a:ea typeface="Verdana" panose="020B0604030504040204" pitchFamily="34" charset="0"/>
              </a:rPr>
              <a:t>Adv. Funct. Mater. </a:t>
            </a:r>
            <a:r>
              <a:rPr lang="nl-NL" sz="1000" b="1" dirty="0">
                <a:ea typeface="Verdana" panose="020B0604030504040204" pitchFamily="34" charset="0"/>
              </a:rPr>
              <a:t>33</a:t>
            </a:r>
            <a:r>
              <a:rPr lang="nl-NL" sz="1000" dirty="0">
                <a:ea typeface="Verdana" panose="020B0604030504040204" pitchFamily="34" charset="0"/>
              </a:rPr>
              <a:t>, 2211752 (2023).</a:t>
            </a:r>
            <a:endParaRPr lang="fr-FR" sz="1000" dirty="0">
              <a:ea typeface="Verdana" panose="020B0604030504040204" pitchFamily="34" charset="0"/>
            </a:endParaRPr>
          </a:p>
          <a:p>
            <a:r>
              <a:rPr lang="fr-FR" sz="1000" dirty="0">
                <a:ea typeface="Verdana" panose="020B0604030504040204" pitchFamily="34" charset="0"/>
              </a:rPr>
              <a:t>[4] </a:t>
            </a:r>
            <a:r>
              <a:rPr lang="en-US" sz="1000" b="0" i="0" dirty="0">
                <a:solidFill>
                  <a:srgbClr val="000000"/>
                </a:solidFill>
                <a:effectLst/>
                <a:ea typeface="Verdana" panose="020B0604030504040204" pitchFamily="34" charset="0"/>
              </a:rPr>
              <a:t>Tao et al., </a:t>
            </a:r>
            <a:r>
              <a:rPr lang="en-US" sz="1000" b="0" i="1" dirty="0">
                <a:solidFill>
                  <a:srgbClr val="000000"/>
                </a:solidFill>
                <a:effectLst/>
                <a:ea typeface="Verdana" panose="020B0604030504040204" pitchFamily="34" charset="0"/>
              </a:rPr>
              <a:t>ACS Appl. Mater. Interfaces</a:t>
            </a:r>
            <a:r>
              <a:rPr lang="en-US" sz="1000" b="0" i="0" dirty="0">
                <a:solidFill>
                  <a:srgbClr val="000000"/>
                </a:solidFill>
                <a:effectLst/>
                <a:ea typeface="Verdana" panose="020B0604030504040204" pitchFamily="34" charset="0"/>
              </a:rPr>
              <a:t> </a:t>
            </a:r>
            <a:r>
              <a:rPr lang="en-US" sz="1000" b="1" i="1" dirty="0">
                <a:solidFill>
                  <a:srgbClr val="000000"/>
                </a:solidFill>
                <a:effectLst/>
                <a:ea typeface="Verdana" panose="020B0604030504040204" pitchFamily="34" charset="0"/>
              </a:rPr>
              <a:t>16</a:t>
            </a:r>
            <a:r>
              <a:rPr lang="en-US" sz="1000" b="0" i="0" dirty="0">
                <a:solidFill>
                  <a:srgbClr val="000000"/>
                </a:solidFill>
                <a:effectLst/>
                <a:ea typeface="Verdana" panose="020B0604030504040204" pitchFamily="34" charset="0"/>
              </a:rPr>
              <a:t>, 27917-27925 (2024).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C4338-BF18-A474-43A3-C152EE309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E6562B1-0B0F-0246-9532-09536BC2AE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436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5C4B3-BCE3-9A11-5049-0B7446329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BCD20-BB8A-75DC-75CD-DFDC9551D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731520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+mj-lt"/>
              </a:rPr>
              <a:t>Circuit Diagram of Sensor</a:t>
            </a:r>
            <a:endParaRPr lang="en-SG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611566-BEF1-9A25-E9BF-6982E82610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7" t="4383" r="2409"/>
          <a:stretch>
            <a:fillRect/>
          </a:stretch>
        </p:blipFill>
        <p:spPr>
          <a:xfrm>
            <a:off x="5254089" y="1390312"/>
            <a:ext cx="3266694" cy="272972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5800E40-D712-B67B-0228-F57AAE41A089}"/>
              </a:ext>
            </a:extLst>
          </p:cNvPr>
          <p:cNvGrpSpPr/>
          <p:nvPr/>
        </p:nvGrpSpPr>
        <p:grpSpPr>
          <a:xfrm>
            <a:off x="5446901" y="3617966"/>
            <a:ext cx="2152211" cy="523220"/>
            <a:chOff x="5206020" y="3942676"/>
            <a:chExt cx="2152211" cy="52322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A80268E-8B74-55C7-950C-DB5D93839E79}"/>
                </a:ext>
              </a:extLst>
            </p:cNvPr>
            <p:cNvSpPr txBox="1"/>
            <p:nvPr/>
          </p:nvSpPr>
          <p:spPr>
            <a:xfrm>
              <a:off x="5658278" y="3942676"/>
              <a:ext cx="16999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0B050"/>
                  </a:solidFill>
                  <a:latin typeface="+mj-lt"/>
                  <a:ea typeface="Verdana" panose="020B0604030504040204" pitchFamily="34" charset="0"/>
                </a:rPr>
                <a:t>normally close</a:t>
              </a:r>
            </a:p>
            <a:p>
              <a:r>
                <a:rPr lang="en-US" sz="1400" dirty="0">
                  <a:solidFill>
                    <a:srgbClr val="00B050"/>
                  </a:solidFill>
                  <a:latin typeface="+mj-lt"/>
                  <a:ea typeface="Verdana" panose="020B0604030504040204" pitchFamily="34" charset="0"/>
                </a:rPr>
                <a:t>normally open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E5DE7B7-06F2-FA03-6E67-9CA3A333D941}"/>
                </a:ext>
              </a:extLst>
            </p:cNvPr>
            <p:cNvCxnSpPr/>
            <p:nvPr/>
          </p:nvCxnSpPr>
          <p:spPr>
            <a:xfrm>
              <a:off x="5206020" y="4340343"/>
              <a:ext cx="452627" cy="0"/>
            </a:xfrm>
            <a:prstGeom prst="line">
              <a:avLst/>
            </a:prstGeom>
            <a:ln w="28575">
              <a:solidFill>
                <a:srgbClr val="00B05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335726E-7364-544F-6C05-D17373F8A46B}"/>
                </a:ext>
              </a:extLst>
            </p:cNvPr>
            <p:cNvCxnSpPr/>
            <p:nvPr/>
          </p:nvCxnSpPr>
          <p:spPr>
            <a:xfrm>
              <a:off x="5216653" y="4125618"/>
              <a:ext cx="452627" cy="0"/>
            </a:xfrm>
            <a:prstGeom prst="line">
              <a:avLst/>
            </a:prstGeom>
            <a:ln w="28575">
              <a:solidFill>
                <a:srgbClr val="00B05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D3F5419-1B6A-34DC-785D-482EFF90AEEC}"/>
              </a:ext>
            </a:extLst>
          </p:cNvPr>
          <p:cNvSpPr txBox="1"/>
          <p:nvPr/>
        </p:nvSpPr>
        <p:spPr>
          <a:xfrm>
            <a:off x="270164" y="3207304"/>
            <a:ext cx="5254089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ea typeface="Verdana" panose="020B0604030504040204" pitchFamily="34" charset="0"/>
              </a:rPr>
              <a:t>Terminals 3 &amp; 4 are connected to the current source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ea typeface="Verdana" panose="020B0604030504040204" pitchFamily="34" charset="0"/>
              </a:rPr>
              <a:t>Terminals 2 &amp; 1 are connected to a nanovoltmeter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BF7742-FE23-45D3-F3A9-6B73FD98724F}"/>
              </a:ext>
            </a:extLst>
          </p:cNvPr>
          <p:cNvSpPr txBox="1"/>
          <p:nvPr/>
        </p:nvSpPr>
        <p:spPr>
          <a:xfrm>
            <a:off x="5441331" y="4300436"/>
            <a:ext cx="261560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dirty="0"/>
              <a:t>Li et al., Nat Electron 4, 179–184 (2021). </a:t>
            </a:r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569A43-743B-1DB9-ED0D-5BD4C476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E6562B1-0B0F-0246-9532-09536BC2AE59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C7B6AB-45AF-9B11-F172-176611A28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66" y="1369459"/>
            <a:ext cx="3502433" cy="17388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5FF7923-F022-6178-8888-477FD74B7190}"/>
              </a:ext>
            </a:extLst>
          </p:cNvPr>
          <p:cNvSpPr/>
          <p:nvPr/>
        </p:nvSpPr>
        <p:spPr>
          <a:xfrm>
            <a:off x="1544782" y="948139"/>
            <a:ext cx="2088000" cy="252000"/>
          </a:xfrm>
          <a:prstGeom prst="rect">
            <a:avLst/>
          </a:prstGeom>
          <a:solidFill>
            <a:srgbClr val="AA72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dirty="0"/>
              <a:t>Mechanical rotation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72DC1F-7049-D343-418E-47AA4065CCE2}"/>
              </a:ext>
            </a:extLst>
          </p:cNvPr>
          <p:cNvSpPr/>
          <p:nvPr/>
        </p:nvSpPr>
        <p:spPr>
          <a:xfrm>
            <a:off x="5430895" y="948139"/>
            <a:ext cx="2880000" cy="252000"/>
          </a:xfrm>
          <a:prstGeom prst="rect">
            <a:avLst/>
          </a:prstGeom>
          <a:solidFill>
            <a:srgbClr val="AA72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dirty="0"/>
              <a:t>I </a:t>
            </a:r>
            <a:r>
              <a:rPr lang="en-SG" dirty="0">
                <a:sym typeface="Wingdings" panose="05000000000000000000" pitchFamily="2" charset="2"/>
              </a:rPr>
              <a:t>&lt;-&gt;</a:t>
            </a:r>
            <a:r>
              <a:rPr lang="en-SG" dirty="0"/>
              <a:t>V terminal interchange</a:t>
            </a:r>
          </a:p>
        </p:txBody>
      </p:sp>
    </p:spTree>
    <p:extLst>
      <p:ext uri="{BB962C8B-B14F-4D97-AF65-F5344CB8AC3E}">
        <p14:creationId xmlns:p14="http://schemas.microsoft.com/office/powerpoint/2010/main" val="2043654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D24D3-60BF-9211-89DB-521918591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F7F77-019B-C9DE-B515-2A6DF736A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>
            <a:noAutofit/>
          </a:bodyPr>
          <a:lstStyle/>
          <a:p>
            <a:pPr algn="ctr"/>
            <a:r>
              <a:rPr lang="en-US" sz="3000" dirty="0">
                <a:latin typeface="+mj-lt"/>
                <a:cs typeface="Arial" panose="020B0604020202020204" pitchFamily="34" charset="0"/>
              </a:rPr>
              <a:t>Schematic of Proposed Device and Working Mechanism</a:t>
            </a:r>
            <a:endParaRPr lang="en-SG" sz="3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4F8C15-7FAA-D0A5-DA6D-F6C4AA95C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E6562B1-0B0F-0246-9532-09536BC2AE59}" type="slidenum">
              <a:rPr lang="en-US" smtClean="0"/>
              <a:t>5</a:t>
            </a:fld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9207F47-8FD3-A94C-7F26-D04F475B3493}"/>
              </a:ext>
            </a:extLst>
          </p:cNvPr>
          <p:cNvGrpSpPr/>
          <p:nvPr/>
        </p:nvGrpSpPr>
        <p:grpSpPr>
          <a:xfrm>
            <a:off x="478583" y="640608"/>
            <a:ext cx="4175551" cy="3017520"/>
            <a:chOff x="309439" y="929569"/>
            <a:chExt cx="4175551" cy="301752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563329-EFDE-E876-051B-EFD5C847DC8C}"/>
                </a:ext>
              </a:extLst>
            </p:cNvPr>
            <p:cNvSpPr/>
            <p:nvPr/>
          </p:nvSpPr>
          <p:spPr>
            <a:xfrm>
              <a:off x="3768248" y="2308964"/>
              <a:ext cx="274320" cy="300142"/>
            </a:xfrm>
            <a:prstGeom prst="rect">
              <a:avLst/>
            </a:prstGeom>
            <a:solidFill>
              <a:srgbClr val="E917E9"/>
            </a:solidFill>
            <a:ln>
              <a:solidFill>
                <a:srgbClr val="E917E9"/>
              </a:solidFill>
            </a:ln>
            <a:effectLst/>
            <a:scene3d>
              <a:camera prst="isometricTopUp">
                <a:rot lat="21594000" lon="18000000" rev="5400000"/>
              </a:camera>
              <a:lightRig rig="threePt" dir="t"/>
            </a:scene3d>
            <a:sp3d extrusionH="3683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E8FC5BC-0ADA-001C-3426-AB2A5765CFC1}"/>
                </a:ext>
              </a:extLst>
            </p:cNvPr>
            <p:cNvSpPr/>
            <p:nvPr/>
          </p:nvSpPr>
          <p:spPr>
            <a:xfrm>
              <a:off x="2882170" y="2306635"/>
              <a:ext cx="274320" cy="300142"/>
            </a:xfrm>
            <a:prstGeom prst="rect">
              <a:avLst/>
            </a:prstGeom>
            <a:solidFill>
              <a:srgbClr val="E917E9"/>
            </a:solidFill>
            <a:ln>
              <a:solidFill>
                <a:srgbClr val="E917E9"/>
              </a:solidFill>
            </a:ln>
            <a:effectLst/>
            <a:scene3d>
              <a:camera prst="isometricTopUp">
                <a:rot lat="21594000" lon="18000000" rev="5400000"/>
              </a:camera>
              <a:lightRig rig="threePt" dir="t"/>
            </a:scene3d>
            <a:sp3d extrusionH="3683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253E673-C5AB-4EC3-8BB9-E2EF850EDDC7}"/>
                </a:ext>
              </a:extLst>
            </p:cNvPr>
            <p:cNvSpPr/>
            <p:nvPr/>
          </p:nvSpPr>
          <p:spPr>
            <a:xfrm>
              <a:off x="1762212" y="1251948"/>
              <a:ext cx="274320" cy="300142"/>
            </a:xfrm>
            <a:prstGeom prst="rect">
              <a:avLst/>
            </a:prstGeom>
            <a:solidFill>
              <a:srgbClr val="E917E9"/>
            </a:solidFill>
            <a:ln>
              <a:solidFill>
                <a:srgbClr val="E917E9"/>
              </a:solidFill>
            </a:ln>
            <a:effectLst/>
            <a:scene3d>
              <a:camera prst="isometricTopUp">
                <a:rot lat="21594000" lon="18000000" rev="5400000"/>
              </a:camera>
              <a:lightRig rig="threePt" dir="t"/>
            </a:scene3d>
            <a:sp3d extrusionH="3683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L-Shape 5">
              <a:extLst>
                <a:ext uri="{FF2B5EF4-FFF2-40B4-BE49-F238E27FC236}">
                  <a16:creationId xmlns:a16="http://schemas.microsoft.com/office/drawing/2014/main" id="{B9295F47-DFE4-2E26-8D2F-2261BFB641EA}"/>
                </a:ext>
              </a:extLst>
            </p:cNvPr>
            <p:cNvSpPr/>
            <p:nvPr/>
          </p:nvSpPr>
          <p:spPr>
            <a:xfrm flipH="1">
              <a:off x="309439" y="929569"/>
              <a:ext cx="3840480" cy="3017520"/>
            </a:xfrm>
            <a:prstGeom prst="corner">
              <a:avLst>
                <a:gd name="adj1" fmla="val 18898"/>
                <a:gd name="adj2" fmla="val 19277"/>
              </a:avLst>
            </a:prstGeom>
            <a:solidFill>
              <a:srgbClr val="E917E9"/>
            </a:solidFill>
            <a:ln>
              <a:solidFill>
                <a:srgbClr val="E917E9"/>
              </a:solidFill>
            </a:ln>
            <a:effectLst/>
            <a:scene3d>
              <a:camera prst="isometricTopUp">
                <a:rot lat="21594000" lon="18000000" rev="5400000"/>
              </a:camera>
              <a:lightRig rig="threePt" dir="t"/>
            </a:scene3d>
            <a:sp3d extrusionH="3619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A31D49-3137-1502-062E-ED1F7959AEB8}"/>
                </a:ext>
              </a:extLst>
            </p:cNvPr>
            <p:cNvSpPr/>
            <p:nvPr/>
          </p:nvSpPr>
          <p:spPr>
            <a:xfrm>
              <a:off x="1762212" y="1684662"/>
              <a:ext cx="274320" cy="300142"/>
            </a:xfrm>
            <a:prstGeom prst="rect">
              <a:avLst/>
            </a:prstGeom>
            <a:solidFill>
              <a:srgbClr val="E917E9"/>
            </a:solidFill>
            <a:ln>
              <a:solidFill>
                <a:srgbClr val="E917E9"/>
              </a:solidFill>
            </a:ln>
            <a:effectLst/>
            <a:scene3d>
              <a:camera prst="isometricTopUp">
                <a:rot lat="21594000" lon="18000000" rev="5400000"/>
              </a:camera>
              <a:lightRig rig="threePt" dir="t"/>
            </a:scene3d>
            <a:sp3d extrusionH="3683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9E23162-6336-761D-FF22-C5789FAB85BC}"/>
                </a:ext>
              </a:extLst>
            </p:cNvPr>
            <p:cNvSpPr/>
            <p:nvPr/>
          </p:nvSpPr>
          <p:spPr>
            <a:xfrm>
              <a:off x="1840893" y="1353378"/>
              <a:ext cx="116958" cy="4864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1026D8A-C9E8-EDFF-B9B2-2F3789AFE166}"/>
                </a:ext>
              </a:extLst>
            </p:cNvPr>
            <p:cNvSpPr/>
            <p:nvPr/>
          </p:nvSpPr>
          <p:spPr>
            <a:xfrm>
              <a:off x="1832696" y="1825828"/>
              <a:ext cx="116958" cy="4864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903BC27-83AB-A448-AFB1-39954AE55571}"/>
                </a:ext>
              </a:extLst>
            </p:cNvPr>
            <p:cNvSpPr/>
            <p:nvPr/>
          </p:nvSpPr>
          <p:spPr>
            <a:xfrm>
              <a:off x="3839551" y="2432385"/>
              <a:ext cx="116958" cy="4864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F02CDEF-BCBC-918A-D556-5DAEF4D7EBCF}"/>
                </a:ext>
              </a:extLst>
            </p:cNvPr>
            <p:cNvSpPr/>
            <p:nvPr/>
          </p:nvSpPr>
          <p:spPr>
            <a:xfrm>
              <a:off x="2947348" y="2408065"/>
              <a:ext cx="116958" cy="4864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Connector: Elbow 11">
              <a:extLst>
                <a:ext uri="{FF2B5EF4-FFF2-40B4-BE49-F238E27FC236}">
                  <a16:creationId xmlns:a16="http://schemas.microsoft.com/office/drawing/2014/main" id="{439D46AC-A95E-BD4B-2CF4-6CD225AC5340}"/>
                </a:ext>
              </a:extLst>
            </p:cNvPr>
            <p:cNvCxnSpPr>
              <a:cxnSpLocks/>
            </p:cNvCxnSpPr>
            <p:nvPr/>
          </p:nvCxnSpPr>
          <p:spPr>
            <a:xfrm>
              <a:off x="691436" y="1677762"/>
              <a:ext cx="2681379" cy="2050689"/>
            </a:xfrm>
            <a:prstGeom prst="bentConnector3">
              <a:avLst>
                <a:gd name="adj1" fmla="val -8687"/>
              </a:avLst>
            </a:prstGeom>
            <a:ln w="38100">
              <a:solidFill>
                <a:schemeClr val="tx1"/>
              </a:solidFill>
            </a:ln>
            <a:effectLst/>
            <a:scene3d>
              <a:camera prst="perspectiveRelaxedModerately"/>
              <a:lightRig rig="threePt" dir="t"/>
            </a:scene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2AA01C8-A76D-0390-584D-459EA33DD4F7}"/>
                </a:ext>
              </a:extLst>
            </p:cNvPr>
            <p:cNvSpPr/>
            <p:nvPr/>
          </p:nvSpPr>
          <p:spPr>
            <a:xfrm>
              <a:off x="1391446" y="3344464"/>
              <a:ext cx="457200" cy="457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  <a:effectLst/>
            <a:scene3d>
              <a:camera prst="isometricTopUp">
                <a:rot lat="21594000" lon="18000000" rev="540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E37999E-56EC-570E-6FC0-990581D5D085}"/>
                </a:ext>
              </a:extLst>
            </p:cNvPr>
            <p:cNvCxnSpPr/>
            <p:nvPr/>
          </p:nvCxnSpPr>
          <p:spPr>
            <a:xfrm flipH="1">
              <a:off x="1435037" y="3573064"/>
              <a:ext cx="36576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6EAC212-6160-2142-848E-1ADA6340F8A0}"/>
                </a:ext>
              </a:extLst>
            </p:cNvPr>
            <p:cNvSpPr/>
            <p:nvPr/>
          </p:nvSpPr>
          <p:spPr>
            <a:xfrm>
              <a:off x="3372815" y="3538813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B1B1115-06D8-7161-8D2E-67469E1518DE}"/>
                </a:ext>
              </a:extLst>
            </p:cNvPr>
            <p:cNvSpPr txBox="1"/>
            <p:nvPr/>
          </p:nvSpPr>
          <p:spPr>
            <a:xfrm>
              <a:off x="1488237" y="3128386"/>
              <a:ext cx="332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/>
                <a:t>I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9D67544-99C3-8B7D-1A81-E8B4EC785CE4}"/>
                </a:ext>
              </a:extLst>
            </p:cNvPr>
            <p:cNvSpPr txBox="1"/>
            <p:nvPr/>
          </p:nvSpPr>
          <p:spPr>
            <a:xfrm>
              <a:off x="2572081" y="2456705"/>
              <a:ext cx="4210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B6573C3-03DF-C1D7-CF36-7A64709AD817}"/>
                </a:ext>
              </a:extLst>
            </p:cNvPr>
            <p:cNvSpPr txBox="1"/>
            <p:nvPr/>
          </p:nvSpPr>
          <p:spPr>
            <a:xfrm>
              <a:off x="4063974" y="2481026"/>
              <a:ext cx="4210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951B14F-6BF6-D3E9-9236-A2F5D6EA4236}"/>
                </a:ext>
              </a:extLst>
            </p:cNvPr>
            <p:cNvSpPr txBox="1"/>
            <p:nvPr/>
          </p:nvSpPr>
          <p:spPr>
            <a:xfrm>
              <a:off x="1739146" y="1930951"/>
              <a:ext cx="4210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3A7FD7B-CF53-399E-7409-606C79CB52A1}"/>
                </a:ext>
              </a:extLst>
            </p:cNvPr>
            <p:cNvSpPr txBox="1"/>
            <p:nvPr/>
          </p:nvSpPr>
          <p:spPr>
            <a:xfrm>
              <a:off x="1729974" y="1008640"/>
              <a:ext cx="4210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35744C9-76BA-1D25-6976-8AB57DC04424}"/>
              </a:ext>
            </a:extLst>
          </p:cNvPr>
          <p:cNvSpPr txBox="1"/>
          <p:nvPr/>
        </p:nvSpPr>
        <p:spPr>
          <a:xfrm>
            <a:off x="423815" y="3397720"/>
            <a:ext cx="5602411" cy="1427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Measure:-</a:t>
            </a:r>
          </a:p>
          <a:p>
            <a:pPr>
              <a:lnSpc>
                <a:spcPct val="150000"/>
              </a:lnSpc>
            </a:pPr>
            <a:r>
              <a:rPr lang="en-US" sz="2000" i="1" dirty="0"/>
              <a:t>H</a:t>
            </a:r>
            <a:r>
              <a:rPr lang="en-US" sz="2000" baseline="-25000" dirty="0"/>
              <a:t>X</a:t>
            </a:r>
            <a:r>
              <a:rPr lang="en-US" sz="2000" dirty="0"/>
              <a:t> field</a:t>
            </a:r>
            <a:r>
              <a:rPr lang="en-US" sz="2000" dirty="0">
                <a:sym typeface="Wingdings" panose="05000000000000000000" pitchFamily="2" charset="2"/>
              </a:rPr>
              <a:t> Horizontal Hall bar AB terminals</a:t>
            </a:r>
          </a:p>
          <a:p>
            <a:pPr>
              <a:lnSpc>
                <a:spcPct val="150000"/>
              </a:lnSpc>
            </a:pPr>
            <a:r>
              <a:rPr lang="en-US" sz="2000" i="1" dirty="0"/>
              <a:t>H</a:t>
            </a:r>
            <a:r>
              <a:rPr lang="en-US" sz="2000" baseline="-25000" dirty="0"/>
              <a:t>y</a:t>
            </a:r>
            <a:r>
              <a:rPr lang="en-US" sz="2000" dirty="0"/>
              <a:t> field</a:t>
            </a:r>
            <a:r>
              <a:rPr lang="en-US" sz="2000" dirty="0">
                <a:sym typeface="Wingdings" panose="05000000000000000000" pitchFamily="2" charset="2"/>
              </a:rPr>
              <a:t> Vertical Hall bar CD terminals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2DA7490-2236-6698-2A03-A5F8BE11591C}"/>
              </a:ext>
            </a:extLst>
          </p:cNvPr>
          <p:cNvGrpSpPr/>
          <p:nvPr/>
        </p:nvGrpSpPr>
        <p:grpSpPr>
          <a:xfrm>
            <a:off x="3938485" y="798428"/>
            <a:ext cx="2286000" cy="1850745"/>
            <a:chOff x="3938485" y="798428"/>
            <a:chExt cx="2286000" cy="1850745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6B43DE97-82AB-A7D4-3735-9BA1DBB96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23617"/>
            <a:stretch>
              <a:fillRect/>
            </a:stretch>
          </p:blipFill>
          <p:spPr>
            <a:xfrm>
              <a:off x="3938485" y="798428"/>
              <a:ext cx="2286000" cy="1850745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D4DB352-2AD4-797E-6F42-8AE6C485D026}"/>
                </a:ext>
              </a:extLst>
            </p:cNvPr>
            <p:cNvSpPr/>
            <p:nvPr/>
          </p:nvSpPr>
          <p:spPr>
            <a:xfrm>
              <a:off x="4285196" y="806496"/>
              <a:ext cx="1460973" cy="369332"/>
            </a:xfrm>
            <a:prstGeom prst="rect">
              <a:avLst/>
            </a:prstGeom>
            <a:noFill/>
            <a:ln w="57150">
              <a:solidFill>
                <a:srgbClr val="00B050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C87939F-91AD-7FBB-5205-87CB69F3EEA9}"/>
                </a:ext>
              </a:extLst>
            </p:cNvPr>
            <p:cNvSpPr/>
            <p:nvPr/>
          </p:nvSpPr>
          <p:spPr>
            <a:xfrm rot="16200000">
              <a:off x="5195638" y="1707321"/>
              <a:ext cx="1460973" cy="369332"/>
            </a:xfrm>
            <a:prstGeom prst="rect">
              <a:avLst/>
            </a:prstGeom>
            <a:noFill/>
            <a:ln w="57150">
              <a:solidFill>
                <a:srgbClr val="00B050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2F2F7E2-E275-3BDF-A739-DF091669790B}"/>
              </a:ext>
            </a:extLst>
          </p:cNvPr>
          <p:cNvGrpSpPr/>
          <p:nvPr/>
        </p:nvGrpSpPr>
        <p:grpSpPr>
          <a:xfrm>
            <a:off x="6245891" y="795207"/>
            <a:ext cx="2194560" cy="2021215"/>
            <a:chOff x="6245891" y="795207"/>
            <a:chExt cx="2194560" cy="2021215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5DBDD3E0-9031-D20F-5D86-B9DB69E25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5891" y="795207"/>
              <a:ext cx="2194560" cy="2021215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1F37807-CF73-E32A-0DE7-D29C5670490D}"/>
                </a:ext>
              </a:extLst>
            </p:cNvPr>
            <p:cNvSpPr/>
            <p:nvPr/>
          </p:nvSpPr>
          <p:spPr>
            <a:xfrm rot="16200000">
              <a:off x="7521985" y="1721648"/>
              <a:ext cx="1460973" cy="369332"/>
            </a:xfrm>
            <a:prstGeom prst="rect">
              <a:avLst/>
            </a:prstGeom>
            <a:noFill/>
            <a:ln w="57150">
              <a:solidFill>
                <a:srgbClr val="00B050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79BAB1F-4D89-E582-468A-AE73F6D79F3A}"/>
              </a:ext>
            </a:extLst>
          </p:cNvPr>
          <p:cNvGrpSpPr/>
          <p:nvPr/>
        </p:nvGrpSpPr>
        <p:grpSpPr>
          <a:xfrm>
            <a:off x="6247371" y="2854081"/>
            <a:ext cx="2194560" cy="1914113"/>
            <a:chOff x="6247371" y="2854081"/>
            <a:chExt cx="2194560" cy="1914113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7ACEE765-4A74-10A9-6968-EA7E58BF1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7371" y="2854454"/>
              <a:ext cx="2194560" cy="1913740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32FC223-01D2-D8D9-BE07-7AE3B2A16066}"/>
                </a:ext>
              </a:extLst>
            </p:cNvPr>
            <p:cNvSpPr/>
            <p:nvPr/>
          </p:nvSpPr>
          <p:spPr>
            <a:xfrm>
              <a:off x="6601395" y="2854081"/>
              <a:ext cx="1460973" cy="369332"/>
            </a:xfrm>
            <a:prstGeom prst="rect">
              <a:avLst/>
            </a:prstGeom>
            <a:noFill/>
            <a:ln w="57150">
              <a:solidFill>
                <a:srgbClr val="00B050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6261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02634-DD0E-1AD9-19A1-98EDB4F05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497EB-F4B4-16F6-FB27-C8EB0B30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5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In-plane field sensing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D18AB7-F329-0F86-C9D0-25E9B2161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43" y="672644"/>
            <a:ext cx="2158448" cy="203368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E300E3E-1970-A2C3-F010-A915FB570A50}"/>
              </a:ext>
            </a:extLst>
          </p:cNvPr>
          <p:cNvSpPr/>
          <p:nvPr/>
        </p:nvSpPr>
        <p:spPr>
          <a:xfrm>
            <a:off x="6795366" y="761494"/>
            <a:ext cx="914400" cy="18288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/>
              <a:t>t</a:t>
            </a:r>
            <a:r>
              <a:rPr lang="en-US" sz="1200" dirty="0"/>
              <a:t> = 0.8 nm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B7B56383-DB1C-D933-CA31-D761D1F5CA08}"/>
                  </a:ext>
                </a:extLst>
              </p:cNvPr>
              <p:cNvSpPr/>
              <p:nvPr/>
            </p:nvSpPr>
            <p:spPr>
              <a:xfrm rot="16200000">
                <a:off x="642366" y="3129076"/>
                <a:ext cx="687310" cy="182879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SG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en-SG" sz="1200" i="1" baseline="30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baseline="30000" dirty="0"/>
              </a:p>
            </p:txBody>
          </p:sp>
        </mc:Choice>
        <mc:Fallback xmlns=""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B7B56383-DB1C-D933-CA31-D761D1F5CA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42366" y="3129076"/>
                <a:ext cx="687310" cy="182879"/>
              </a:xfrm>
              <a:prstGeom prst="roundRect">
                <a:avLst/>
              </a:prstGeom>
              <a:blipFill>
                <a:blip r:embed="rId4"/>
                <a:stretch>
                  <a:fillRect r="-100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2677531-AABE-F758-1EDD-6BC77DC635B5}"/>
              </a:ext>
            </a:extLst>
          </p:cNvPr>
          <p:cNvGrpSpPr/>
          <p:nvPr/>
        </p:nvGrpSpPr>
        <p:grpSpPr>
          <a:xfrm>
            <a:off x="3326478" y="995743"/>
            <a:ext cx="2165696" cy="1513279"/>
            <a:chOff x="3500326" y="998133"/>
            <a:chExt cx="2165696" cy="1513279"/>
          </a:xfrm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C9FEA089-3093-6AD5-5543-75A563E42561}"/>
                </a:ext>
              </a:extLst>
            </p:cNvPr>
            <p:cNvGrpSpPr/>
            <p:nvPr/>
          </p:nvGrpSpPr>
          <p:grpSpPr>
            <a:xfrm>
              <a:off x="3500326" y="998133"/>
              <a:ext cx="2115460" cy="1513279"/>
              <a:chOff x="3409845" y="1033369"/>
              <a:chExt cx="2115460" cy="1513279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C69B0EF6-5B93-E35F-450D-641BB5F3330E}"/>
                  </a:ext>
                </a:extLst>
              </p:cNvPr>
              <p:cNvSpPr/>
              <p:nvPr/>
            </p:nvSpPr>
            <p:spPr>
              <a:xfrm>
                <a:off x="3447679" y="1080734"/>
                <a:ext cx="2038048" cy="1445488"/>
              </a:xfrm>
              <a:prstGeom prst="rect">
                <a:avLst/>
              </a:prstGeom>
              <a:solidFill>
                <a:srgbClr val="F3CDEE"/>
              </a:solidFill>
              <a:ln w="57150">
                <a:noFill/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F3A60F3E-30F3-30FB-E461-620F097138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79748" y="1280518"/>
                <a:ext cx="0" cy="16893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B6DF2009-B4D5-BAC7-A379-EC021CCC38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52498" y="1277658"/>
                <a:ext cx="0" cy="16893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565221BE-980A-82E5-F93C-1E73AFFC0C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57668" y="2055317"/>
                <a:ext cx="0" cy="420844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3FF52EF6-AF79-D937-286A-7DED5D4DFB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91820" y="2056845"/>
                <a:ext cx="0" cy="331933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4F720A7C-BDB5-3B36-8103-AE6691DF42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38857" y="1620546"/>
                <a:ext cx="0" cy="420844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6DC42EBC-B2BF-69C4-61A1-BCF3497AA3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2" y="2056845"/>
                <a:ext cx="0" cy="261237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C094ECBD-E1BB-A1F1-FD8E-F908511776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8185" y="2056845"/>
                <a:ext cx="0" cy="168934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623BE2E5-2F8A-1A22-A424-607651EE17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9741" y="2054131"/>
                <a:ext cx="0" cy="9600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2CD650DB-5F0B-7FC0-9174-0CD0F5F5AD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52498" y="1949888"/>
                <a:ext cx="0" cy="95999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19B4EEF3-952A-9DEF-C116-F8CC6F5495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78256" y="1877069"/>
                <a:ext cx="0" cy="168934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D697BFB7-AC73-1BC2-979E-F56CAD03D0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99043" y="1780152"/>
                <a:ext cx="0" cy="261237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C27B288C-40CF-0F98-C0D4-DA17040519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21894" y="1709320"/>
                <a:ext cx="0" cy="331933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D3F0BB2D-B339-EE25-A773-64EEEBAF16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1935" y="1287527"/>
                <a:ext cx="0" cy="16893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14EFCE3F-9513-C82D-A364-9FDAF1872C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92565" y="1285721"/>
                <a:ext cx="0" cy="16893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EB7B4B34-9D46-F69B-4D24-33E7EC4A44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9181" y="1283827"/>
                <a:ext cx="0" cy="16893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0D883C49-5E7D-DBA3-3E9B-93B03D503C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51491" y="1285218"/>
                <a:ext cx="0" cy="16893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4B344355-3BFB-D655-AD77-38F8A390CC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8710" y="1287882"/>
                <a:ext cx="0" cy="16893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1DF63D6C-D5C7-C688-941F-7C952E4DDC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3498" y="1282505"/>
                <a:ext cx="0" cy="16893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11D9404F-2DB2-8945-AEB4-449F80A801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26037" y="1279454"/>
                <a:ext cx="0" cy="16893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886592ED-5C2D-0D86-BD3B-2365BA6D48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99339" y="1279391"/>
                <a:ext cx="0" cy="16893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22D50ABF-53C9-4F81-70AA-2C70672B4E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23352" y="1277867"/>
                <a:ext cx="0" cy="16893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56911D50-243F-294D-331D-21721F0BCD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3498" y="2054131"/>
                <a:ext cx="0" cy="46691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E99788CB-B346-5368-520D-A5BC80FD79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26037" y="1998168"/>
                <a:ext cx="0" cy="46691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5FE9ADA9-0BBF-0533-E411-4A95292340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15112" y="2044530"/>
                <a:ext cx="1829074" cy="1509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46C31444-21FF-D580-BE69-BE8E58B58B0A}"/>
                  </a:ext>
                </a:extLst>
              </p:cNvPr>
              <p:cNvSpPr txBox="1"/>
              <p:nvPr/>
            </p:nvSpPr>
            <p:spPr>
              <a:xfrm>
                <a:off x="5076281" y="1998169"/>
                <a:ext cx="44650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time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B74BA1E-8846-7260-A9A3-ADD4DCE427F3}"/>
                  </a:ext>
                </a:extLst>
              </p:cNvPr>
              <p:cNvSpPr txBox="1"/>
              <p:nvPr/>
            </p:nvSpPr>
            <p:spPr>
              <a:xfrm>
                <a:off x="3412614" y="1112306"/>
                <a:ext cx="2156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1" dirty="0">
                    <a:latin typeface="+mj-lt"/>
                    <a:cs typeface="Times New Roman" panose="02020603050405020304" pitchFamily="18" charset="0"/>
                  </a:rPr>
                  <a:t>J</a:t>
                </a:r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A4ED37CD-4AC0-88B7-AC33-5DA37E386E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7387" y="1597668"/>
                <a:ext cx="0" cy="45720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CA7CD2C-ABA1-89A2-59BE-1AAE1490C6B6}"/>
                  </a:ext>
                </a:extLst>
              </p:cNvPr>
              <p:cNvSpPr txBox="1"/>
              <p:nvPr/>
            </p:nvSpPr>
            <p:spPr>
              <a:xfrm>
                <a:off x="4637979" y="2269649"/>
                <a:ext cx="52154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1" dirty="0"/>
                  <a:t>H</a:t>
                </a:r>
                <a:r>
                  <a:rPr lang="en-US" sz="1200" i="1" baseline="-25000" dirty="0"/>
                  <a:t>z</a:t>
                </a:r>
                <a:r>
                  <a:rPr lang="en-US" sz="1200" baseline="-25000" dirty="0"/>
                  <a:t>,sat</a:t>
                </a:r>
              </a:p>
            </p:txBody>
          </p: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B26777ED-6FB8-D8FA-D04E-77A8F46110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38859" y="1277657"/>
                <a:ext cx="0" cy="16893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76432EDD-DFDF-1AB3-AD62-29FE1E8FF3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18289" y="1452864"/>
                <a:ext cx="1829074" cy="1509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B462C889-F5D7-7C89-7202-0CDBD1B6FD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07740" y="1606942"/>
                <a:ext cx="0" cy="4572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76592FE5-A49F-44FA-1D5A-C257C0DFA6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14956" y="1189468"/>
                <a:ext cx="3333" cy="286815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4A0A58F-FB53-D75C-4B4D-C9D2F778769B}"/>
                  </a:ext>
                </a:extLst>
              </p:cNvPr>
              <p:cNvSpPr txBox="1"/>
              <p:nvPr/>
            </p:nvSpPr>
            <p:spPr>
              <a:xfrm>
                <a:off x="3409845" y="1539275"/>
                <a:ext cx="130221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/>
                  <a:t>H</a:t>
                </a:r>
              </a:p>
            </p:txBody>
          </p: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2FD64B2A-AF7E-5F52-95F1-AFDC4EA2136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613424" y="2141312"/>
                <a:ext cx="0" cy="168934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5297A2D1-20BF-CECB-1ABE-1C1621881E3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613424" y="2331794"/>
                <a:ext cx="0" cy="168934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8534130-4C18-F211-C4A6-2586D009929B}"/>
                  </a:ext>
                </a:extLst>
              </p:cNvPr>
              <p:cNvSpPr txBox="1"/>
              <p:nvPr/>
            </p:nvSpPr>
            <p:spPr>
              <a:xfrm>
                <a:off x="4637979" y="2086201"/>
                <a:ext cx="52154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1" dirty="0"/>
                  <a:t>H</a:t>
                </a:r>
                <a:r>
                  <a:rPr lang="en-US" sz="1200" i="1" baseline="-25000" dirty="0"/>
                  <a:t>ip</a:t>
                </a:r>
                <a:endParaRPr lang="en-US" sz="1200" baseline="-25000" dirty="0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96F1FBE-ECFC-FCE5-77BD-9BB5FBA1AE57}"/>
                  </a:ext>
                </a:extLst>
              </p:cNvPr>
              <p:cNvSpPr txBox="1"/>
              <p:nvPr/>
            </p:nvSpPr>
            <p:spPr>
              <a:xfrm>
                <a:off x="5078801" y="1398592"/>
                <a:ext cx="44650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time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D51EAF8D-FD93-AB81-35BC-BEED4A7FC6D3}"/>
                  </a:ext>
                </a:extLst>
              </p:cNvPr>
              <p:cNvSpPr txBox="1"/>
              <p:nvPr/>
            </p:nvSpPr>
            <p:spPr>
              <a:xfrm>
                <a:off x="3630042" y="1033369"/>
                <a:ext cx="131832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i="1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J</a:t>
                </a:r>
                <a:r>
                  <a:rPr lang="en-US" sz="11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 = 1.63×10</a:t>
                </a:r>
                <a:r>
                  <a:rPr lang="en-US" sz="1100" baseline="300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11</a:t>
                </a:r>
                <a:r>
                  <a:rPr lang="en-US" sz="11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 A/m</a:t>
                </a:r>
                <a:r>
                  <a:rPr lang="en-US" sz="1100" baseline="300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2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A0019AC-AFC9-F79C-BF7C-35546D7867A8}"/>
                </a:ext>
              </a:extLst>
            </p:cNvPr>
            <p:cNvSpPr txBox="1"/>
            <p:nvPr/>
          </p:nvSpPr>
          <p:spPr>
            <a:xfrm>
              <a:off x="4842979" y="1005543"/>
              <a:ext cx="8230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PW = 0.1 s</a:t>
              </a:r>
            </a:p>
          </p:txBody>
        </p:sp>
      </p:grp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FC48970-90F1-C1A2-948B-A884E5FF11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02314"/>
              </p:ext>
            </p:extLst>
          </p:nvPr>
        </p:nvGraphicFramePr>
        <p:xfrm>
          <a:off x="5873882" y="857207"/>
          <a:ext cx="2430000" cy="1944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5" imgW="9144000" imgH="7315200" progId="Origin95.Graph">
                  <p:embed/>
                </p:oleObj>
              </mc:Choice>
              <mc:Fallback>
                <p:oleObj name="Graph" r:id="rId5" imgW="9144000" imgH="7315200" progId="Origin95.Grap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FC48970-90F1-C1A2-948B-A884E5FF11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73882" y="857207"/>
                        <a:ext cx="2430000" cy="19441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21F6EB73-9905-F715-882F-248E56228624}"/>
                  </a:ext>
                </a:extLst>
              </p:cNvPr>
              <p:cNvSpPr/>
              <p:nvPr/>
            </p:nvSpPr>
            <p:spPr>
              <a:xfrm rot="16200000">
                <a:off x="618561" y="4056411"/>
                <a:ext cx="720000" cy="183600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SG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SG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SG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SG" sz="1200" i="1" baseline="30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baseline="30000" dirty="0"/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21F6EB73-9905-F715-882F-248E562286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18561" y="4056411"/>
                <a:ext cx="720000" cy="183600"/>
              </a:xfrm>
              <a:prstGeom prst="roundRect">
                <a:avLst/>
              </a:prstGeom>
              <a:blipFill>
                <a:blip r:embed="rId7"/>
                <a:stretch>
                  <a:fillRect r="-967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169A206E-F04B-904C-4D68-DC30E39FE384}"/>
              </a:ext>
            </a:extLst>
          </p:cNvPr>
          <p:cNvSpPr/>
          <p:nvPr/>
        </p:nvSpPr>
        <p:spPr>
          <a:xfrm rot="16200000">
            <a:off x="1870704" y="2124130"/>
            <a:ext cx="1973900" cy="3393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FAD50DD-30B5-D9A7-50B4-6B7A375AB1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6926" y="2876860"/>
            <a:ext cx="726566" cy="73152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5C63555-59D2-ECA9-B2EE-6FBD3AEF4574}"/>
              </a:ext>
            </a:extLst>
          </p:cNvPr>
          <p:cNvSpPr txBox="1"/>
          <p:nvPr/>
        </p:nvSpPr>
        <p:spPr>
          <a:xfrm>
            <a:off x="1251141" y="3287610"/>
            <a:ext cx="632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-350 Oe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0B8204-557D-66E5-7904-FFB52E84BC9C}"/>
              </a:ext>
            </a:extLst>
          </p:cNvPr>
          <p:cNvSpPr/>
          <p:nvPr/>
        </p:nvSpPr>
        <p:spPr>
          <a:xfrm>
            <a:off x="1826443" y="3048140"/>
            <a:ext cx="140259" cy="54864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C710511A-08A0-EA81-95F0-C353F2092C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5239" y="2879322"/>
            <a:ext cx="723282" cy="73152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0F99DCD-DDF6-1F12-38E1-A548A3518513}"/>
              </a:ext>
            </a:extLst>
          </p:cNvPr>
          <p:cNvSpPr txBox="1"/>
          <p:nvPr/>
        </p:nvSpPr>
        <p:spPr>
          <a:xfrm>
            <a:off x="2075239" y="3287610"/>
            <a:ext cx="632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-140 Oe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62890DA-FA1F-9ED7-F1CF-CE86A21C5956}"/>
              </a:ext>
            </a:extLst>
          </p:cNvPr>
          <p:cNvSpPr/>
          <p:nvPr/>
        </p:nvSpPr>
        <p:spPr>
          <a:xfrm>
            <a:off x="2652918" y="3038705"/>
            <a:ext cx="140259" cy="54864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35869521-47D6-FCF6-0DB4-A165650B92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07058" y="2885462"/>
            <a:ext cx="723282" cy="73152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A75CBA2B-B6AD-B396-BBD4-AB2BC41B0277}"/>
              </a:ext>
            </a:extLst>
          </p:cNvPr>
          <p:cNvSpPr txBox="1"/>
          <p:nvPr/>
        </p:nvSpPr>
        <p:spPr>
          <a:xfrm>
            <a:off x="2932190" y="3287610"/>
            <a:ext cx="632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140 Oe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EB68E5F-4969-54F7-54F0-A4115D8C191C}"/>
              </a:ext>
            </a:extLst>
          </p:cNvPr>
          <p:cNvSpPr/>
          <p:nvPr/>
        </p:nvSpPr>
        <p:spPr>
          <a:xfrm>
            <a:off x="3472873" y="3039055"/>
            <a:ext cx="140259" cy="566928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2D28B63A-B07E-6F8C-EDAA-8BB9012456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40439" y="2876860"/>
            <a:ext cx="724930" cy="731520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6F3BCC03-004F-253F-A15A-8E0F55858384}"/>
              </a:ext>
            </a:extLst>
          </p:cNvPr>
          <p:cNvSpPr txBox="1"/>
          <p:nvPr/>
        </p:nvSpPr>
        <p:spPr>
          <a:xfrm>
            <a:off x="3753836" y="3287610"/>
            <a:ext cx="632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350 Oe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C1F5CD3-F2AF-FED9-20A4-225C95E1EABB}"/>
              </a:ext>
            </a:extLst>
          </p:cNvPr>
          <p:cNvSpPr/>
          <p:nvPr/>
        </p:nvSpPr>
        <p:spPr>
          <a:xfrm>
            <a:off x="4302483" y="3017785"/>
            <a:ext cx="140259" cy="54864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7" name="Picture 116">
            <a:extLst>
              <a:ext uri="{FF2B5EF4-FFF2-40B4-BE49-F238E27FC236}">
                <a16:creationId xmlns:a16="http://schemas.microsoft.com/office/drawing/2014/main" id="{127117C9-E139-AF2B-D0D4-389C6761E1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51886" t="46284" r="41406" b="43146"/>
          <a:stretch>
            <a:fillRect/>
          </a:stretch>
        </p:blipFill>
        <p:spPr>
          <a:xfrm>
            <a:off x="1217224" y="3788211"/>
            <a:ext cx="731520" cy="731520"/>
          </a:xfrm>
          <a:prstGeom prst="rect">
            <a:avLst/>
          </a:prstGeom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9673EE78-9AAC-7088-CE63-D948BAE5588A}"/>
              </a:ext>
            </a:extLst>
          </p:cNvPr>
          <p:cNvSpPr txBox="1"/>
          <p:nvPr/>
        </p:nvSpPr>
        <p:spPr>
          <a:xfrm>
            <a:off x="1192962" y="4217293"/>
            <a:ext cx="632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-350 Oe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264C8C5-7417-B7AD-78F5-49822AECD4EC}"/>
              </a:ext>
            </a:extLst>
          </p:cNvPr>
          <p:cNvSpPr/>
          <p:nvPr/>
        </p:nvSpPr>
        <p:spPr>
          <a:xfrm>
            <a:off x="1796903" y="3941203"/>
            <a:ext cx="140259" cy="566928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Picture 122">
            <a:extLst>
              <a:ext uri="{FF2B5EF4-FFF2-40B4-BE49-F238E27FC236}">
                <a16:creationId xmlns:a16="http://schemas.microsoft.com/office/drawing/2014/main" id="{004AAF7B-025C-E0E8-49F5-0ED31D2D9C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51572" t="46323" r="41468" b="43107"/>
          <a:stretch>
            <a:fillRect/>
          </a:stretch>
        </p:blipFill>
        <p:spPr>
          <a:xfrm>
            <a:off x="2078421" y="3770225"/>
            <a:ext cx="731520" cy="731520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5C01CE94-523D-451A-C1A6-2A6B3FD09892}"/>
              </a:ext>
            </a:extLst>
          </p:cNvPr>
          <p:cNvSpPr txBox="1"/>
          <p:nvPr/>
        </p:nvSpPr>
        <p:spPr>
          <a:xfrm>
            <a:off x="2082301" y="4177538"/>
            <a:ext cx="632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-140 Oe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E718920-E0A9-B2AB-6E13-96166AB8D6F1}"/>
              </a:ext>
            </a:extLst>
          </p:cNvPr>
          <p:cNvSpPr/>
          <p:nvPr/>
        </p:nvSpPr>
        <p:spPr>
          <a:xfrm>
            <a:off x="2671763" y="3929466"/>
            <a:ext cx="140259" cy="566928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F6D1F5BD-D70E-9F43-E13E-F60CCE22AE78}"/>
              </a:ext>
            </a:extLst>
          </p:cNvPr>
          <p:cNvPicPr>
            <a:picLocks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51708" t="46433" r="41331" b="42996"/>
          <a:stretch>
            <a:fillRect/>
          </a:stretch>
        </p:blipFill>
        <p:spPr>
          <a:xfrm>
            <a:off x="2922148" y="3763378"/>
            <a:ext cx="731520" cy="731520"/>
          </a:xfrm>
          <a:prstGeom prst="rect">
            <a:avLst/>
          </a:prstGeom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AD129EC2-3143-2E09-69EB-848927B10564}"/>
              </a:ext>
            </a:extLst>
          </p:cNvPr>
          <p:cNvSpPr txBox="1"/>
          <p:nvPr/>
        </p:nvSpPr>
        <p:spPr>
          <a:xfrm>
            <a:off x="2938654" y="4177538"/>
            <a:ext cx="632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140 Oe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833380D-26F1-B9E9-1C42-E8982B839A30}"/>
              </a:ext>
            </a:extLst>
          </p:cNvPr>
          <p:cNvSpPr/>
          <p:nvPr/>
        </p:nvSpPr>
        <p:spPr>
          <a:xfrm rot="10800000">
            <a:off x="3501396" y="3910066"/>
            <a:ext cx="140259" cy="566928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032FC7B3-7331-5F94-0B36-EC0B2214A689}"/>
              </a:ext>
            </a:extLst>
          </p:cNvPr>
          <p:cNvPicPr>
            <a:picLocks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51945" t="46514" r="41348" b="43251"/>
          <a:stretch>
            <a:fillRect/>
          </a:stretch>
        </p:blipFill>
        <p:spPr>
          <a:xfrm>
            <a:off x="3729260" y="3758860"/>
            <a:ext cx="731520" cy="731520"/>
          </a:xfrm>
          <a:prstGeom prst="rect">
            <a:avLst/>
          </a:prstGeom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59B493ED-13A2-0201-BE7B-3E0AA4DB8978}"/>
              </a:ext>
            </a:extLst>
          </p:cNvPr>
          <p:cNvSpPr txBox="1"/>
          <p:nvPr/>
        </p:nvSpPr>
        <p:spPr>
          <a:xfrm>
            <a:off x="3727671" y="4177538"/>
            <a:ext cx="632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350 Oe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06390776-8620-08A5-B581-1601B5BF72F7}"/>
              </a:ext>
            </a:extLst>
          </p:cNvPr>
          <p:cNvSpPr/>
          <p:nvPr/>
        </p:nvSpPr>
        <p:spPr>
          <a:xfrm rot="10800000">
            <a:off x="4299731" y="3913404"/>
            <a:ext cx="140259" cy="566928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140">
            <a:extLst>
              <a:ext uri="{FF2B5EF4-FFF2-40B4-BE49-F238E27FC236}">
                <a16:creationId xmlns:a16="http://schemas.microsoft.com/office/drawing/2014/main" id="{73491DB9-BC65-E58A-9C23-449E4340A923}"/>
              </a:ext>
            </a:extLst>
          </p:cNvPr>
          <p:cNvPicPr>
            <a:picLocks/>
          </p:cNvPicPr>
          <p:nvPr/>
        </p:nvPicPr>
        <p:blipFill>
          <a:blip r:embed="rId11"/>
          <a:srcRect l="53523" t="3685" r="30570" b="81439"/>
          <a:stretch>
            <a:fillRect/>
          </a:stretch>
        </p:blipFill>
        <p:spPr>
          <a:xfrm>
            <a:off x="2081435" y="4573945"/>
            <a:ext cx="182880" cy="182880"/>
          </a:xfrm>
          <a:prstGeom prst="rect">
            <a:avLst/>
          </a:prstGeom>
          <a:ln w="19050">
            <a:solidFill>
              <a:srgbClr val="00B050"/>
            </a:solidFill>
            <a:prstDash val="sysDot"/>
          </a:ln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D2D70442-78C5-0041-F96C-BA07E1576C71}"/>
              </a:ext>
            </a:extLst>
          </p:cNvPr>
          <p:cNvPicPr>
            <a:picLocks/>
          </p:cNvPicPr>
          <p:nvPr/>
        </p:nvPicPr>
        <p:blipFill>
          <a:blip r:embed="rId11"/>
          <a:srcRect l="34676" t="44687" r="45919" b="34885"/>
          <a:stretch>
            <a:fillRect/>
          </a:stretch>
        </p:blipFill>
        <p:spPr>
          <a:xfrm>
            <a:off x="2915142" y="4576627"/>
            <a:ext cx="182880" cy="182880"/>
          </a:xfrm>
          <a:prstGeom prst="rect">
            <a:avLst/>
          </a:prstGeom>
          <a:ln w="19050">
            <a:solidFill>
              <a:srgbClr val="00B050"/>
            </a:solidFill>
            <a:prstDash val="sysDot"/>
          </a:ln>
        </p:spPr>
      </p:pic>
      <p:sp>
        <p:nvSpPr>
          <p:cNvPr id="145" name="TextBox 144">
            <a:extLst>
              <a:ext uri="{FF2B5EF4-FFF2-40B4-BE49-F238E27FC236}">
                <a16:creationId xmlns:a16="http://schemas.microsoft.com/office/drawing/2014/main" id="{BD001534-5D23-50DD-A27C-A9D85A240541}"/>
              </a:ext>
            </a:extLst>
          </p:cNvPr>
          <p:cNvSpPr txBox="1"/>
          <p:nvPr/>
        </p:nvSpPr>
        <p:spPr>
          <a:xfrm>
            <a:off x="2219987" y="4513117"/>
            <a:ext cx="699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Spin-up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A528F6C-0C41-2B68-CC18-D802EC240C6F}"/>
              </a:ext>
            </a:extLst>
          </p:cNvPr>
          <p:cNvSpPr txBox="1"/>
          <p:nvPr/>
        </p:nvSpPr>
        <p:spPr>
          <a:xfrm>
            <a:off x="3065169" y="4531041"/>
            <a:ext cx="872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Spin-down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69370084-1BAE-2BF8-9A9E-9C942E50D33F}"/>
              </a:ext>
            </a:extLst>
          </p:cNvPr>
          <p:cNvSpPr txBox="1"/>
          <p:nvPr/>
        </p:nvSpPr>
        <p:spPr>
          <a:xfrm>
            <a:off x="4948752" y="3028474"/>
            <a:ext cx="3504510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SG" sz="2000" dirty="0"/>
              <a:t>Large in-plane dynamic range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SG" sz="2000" dirty="0"/>
              <a:t>Angular field sensing</a:t>
            </a:r>
          </a:p>
        </p:txBody>
      </p:sp>
    </p:spTree>
    <p:extLst>
      <p:ext uri="{BB962C8B-B14F-4D97-AF65-F5344CB8AC3E}">
        <p14:creationId xmlns:p14="http://schemas.microsoft.com/office/powerpoint/2010/main" val="2222219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8D3F2-B13D-FD03-2289-E1DF95B66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BF2E09F-8904-DB25-F2F5-6B50C1119A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599078"/>
              </p:ext>
            </p:extLst>
          </p:nvPr>
        </p:nvGraphicFramePr>
        <p:xfrm>
          <a:off x="346091" y="871026"/>
          <a:ext cx="3903754" cy="2944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10058300" imgH="7770789" progId="Origin95.Graph">
                  <p:embed/>
                </p:oleObj>
              </mc:Choice>
              <mc:Fallback>
                <p:oleObj name="Graph" r:id="rId2" imgW="10058300" imgH="7770789" progId="Origin95.Graph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BF2E09F-8904-DB25-F2F5-6B50C1119A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46091" y="871026"/>
                        <a:ext cx="3903754" cy="2944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6C3A5AF-732A-FC4F-48F7-930EC5CE5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Out-of-plane field sensing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77EC46-FDE8-82A3-5A4B-F1F743D88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Research centre / College / School Name Here</a:t>
            </a:r>
          </a:p>
          <a:p>
            <a:endParaRPr lang="en-US" dirty="0"/>
          </a:p>
        </p:txBody>
      </p:sp>
      <p:graphicFrame>
        <p:nvGraphicFramePr>
          <p:cNvPr id="77" name="Object 76">
            <a:extLst>
              <a:ext uri="{FF2B5EF4-FFF2-40B4-BE49-F238E27FC236}">
                <a16:creationId xmlns:a16="http://schemas.microsoft.com/office/drawing/2014/main" id="{99371728-E80E-7BC4-8B82-E7A7DC4F7E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134452"/>
              </p:ext>
            </p:extLst>
          </p:nvPr>
        </p:nvGraphicFramePr>
        <p:xfrm>
          <a:off x="4249845" y="720000"/>
          <a:ext cx="3911499" cy="3306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8869519" imgH="7497890" progId="Origin95.Graph">
                  <p:embed/>
                </p:oleObj>
              </mc:Choice>
              <mc:Fallback>
                <p:oleObj name="Graph" r:id="rId4" imgW="8869519" imgH="7497890" progId="Origin95.Graph">
                  <p:embed/>
                  <p:pic>
                    <p:nvPicPr>
                      <p:cNvPr id="77" name="Object 76">
                        <a:extLst>
                          <a:ext uri="{FF2B5EF4-FFF2-40B4-BE49-F238E27FC236}">
                            <a16:creationId xmlns:a16="http://schemas.microsoft.com/office/drawing/2014/main" id="{99371728-E80E-7BC4-8B82-E7A7DC4F7E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49845" y="720000"/>
                        <a:ext cx="3911499" cy="3306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AA399DE-F7A1-E2D3-5B51-93A2BDB9BE85}"/>
              </a:ext>
            </a:extLst>
          </p:cNvPr>
          <p:cNvSpPr txBox="1"/>
          <p:nvPr/>
        </p:nvSpPr>
        <p:spPr>
          <a:xfrm>
            <a:off x="661009" y="3966300"/>
            <a:ext cx="6810135" cy="812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SG" sz="2000" dirty="0"/>
              <a:t> Highest-ever reported dynamic range in SOT-based sensor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SG" sz="2000" dirty="0"/>
              <a:t>Excellent repeatability </a:t>
            </a:r>
            <a:r>
              <a:rPr lang="en-SG" sz="2000" dirty="0">
                <a:sym typeface="Wingdings" panose="05000000000000000000" pitchFamily="2" charset="2"/>
              </a:rPr>
              <a:t> Good durability </a:t>
            </a:r>
            <a:endParaRPr lang="en-SG" sz="2000" dirty="0"/>
          </a:p>
        </p:txBody>
      </p:sp>
    </p:spTree>
    <p:extLst>
      <p:ext uri="{BB962C8B-B14F-4D97-AF65-F5344CB8AC3E}">
        <p14:creationId xmlns:p14="http://schemas.microsoft.com/office/powerpoint/2010/main" val="1987911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1E039-FA84-6685-09C5-8626E0541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riting thank you on a white paper&#10;&#10;AI-generated content may be incorrect.">
            <a:extLst>
              <a:ext uri="{FF2B5EF4-FFF2-40B4-BE49-F238E27FC236}">
                <a16:creationId xmlns:a16="http://schemas.microsoft.com/office/drawing/2014/main" id="{4FD0124A-1640-34E2-54F9-559CCE128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5660" r="2" b="2"/>
          <a:stretch/>
        </p:blipFill>
        <p:spPr>
          <a:xfrm>
            <a:off x="90488" y="50800"/>
            <a:ext cx="8963025" cy="4764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2499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8E816AC679FF4C86C22834E825BD05" ma:contentTypeVersion="1" ma:contentTypeDescription="Create a new document." ma:contentTypeScope="" ma:versionID="066e42d507d75a122d0db91dd470f30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A1B3F9-6713-4355-BB6C-98463F63AF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1E0363-0F83-40DC-9D4B-2214B9B3F31F}">
  <ds:schemaRefs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schemas.microsoft.com/sharepoint/v3"/>
    <ds:schemaRef ds:uri="http://purl.org/dc/dcmitype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AA2B5CF-681D-4C1F-8520-E082C7F48D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5ce9348-be2a-462b-8fc0-e1765a9b204a}" enabled="0" method="" siteId="{15ce9348-be2a-462b-8fc0-e1765a9b2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</Words>
  <Application>Microsoft Office PowerPoint</Application>
  <PresentationFormat>On-screen Show (16:9)</PresentationFormat>
  <Paragraphs>83</Paragraphs>
  <Slides>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Cambria Math</vt:lpstr>
      <vt:lpstr>Monotype Corsiva</vt:lpstr>
      <vt:lpstr>Verdana</vt:lpstr>
      <vt:lpstr>Wingdings</vt:lpstr>
      <vt:lpstr>Office Theme</vt:lpstr>
      <vt:lpstr>Graph</vt:lpstr>
      <vt:lpstr> Wide-Range 3D Magnetic Field Sensing in a 90°-Bent Geometry Enabled by Spin-Orbit Torque  P. K. Mishra, H. Rahaman, R. Maddu, B. Jamshed, S. Das, and S.N. Piramanayagam </vt:lpstr>
      <vt:lpstr>Introduction to Magnetic Sensors</vt:lpstr>
      <vt:lpstr>SOT Driven-DW Based Sensors </vt:lpstr>
      <vt:lpstr>Circuit Diagram of Sensor</vt:lpstr>
      <vt:lpstr>Schematic of Proposed Device and Working Mechanism</vt:lpstr>
      <vt:lpstr>In-plane field sensing</vt:lpstr>
      <vt:lpstr>Out-of-plane field sensing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2019-02-25T17:29:56Z</dcterms:created>
  <dcterms:modified xsi:type="dcterms:W3CDTF">2026-10-24T04:45:15Z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0x010100E28E816AC679FF4C86C22834E825BD05</vt:lpwstr>
  </property>
</Properties>
</file>