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1159-A40C-5E5C-DD97-22A4B6B009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3B5D1-2780-4346-0025-E83A21CE4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B5D19-D49E-08CA-19E0-E50C7F07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B111E-26E3-92EA-369C-99D96CF7A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1A60C-9855-2C18-7AD3-715DD629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84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D906B-7DE0-6643-89E0-78BAFA25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FB247-B9AD-1095-C45C-76A3965FC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CB265-A0FB-37FB-858E-F62C0337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C30F1-BD6F-B537-506C-9E922FD72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16764-6EF1-FD27-C63F-CDCAEF6B0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89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87DF-F2A7-1CAD-1A2F-B722754E3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92494-8CF9-1A1F-2A6A-215BE04F6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50872-E749-1030-49B4-8F63AB2E1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3546F-2E31-EA59-1313-4185E2EF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A35D0-D689-2FEF-AFFE-6369DAB9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895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666EE-6348-FDF3-8AD3-5F6383B5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965B-3A4C-048B-86D2-AC30D6D7AC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0391A0-370B-2A82-E01A-30DB1BBE3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10E20-4DD5-C4D0-2C31-51E29AB49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E31B88-A263-4972-5878-324A9A62F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3E7BA-DCFD-B22A-3A6D-39BBE0CD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3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DB638-A39E-96BE-8E5A-2BFB8562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FD1F8-9029-A3C8-26E2-DE1E37062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36F7C-C786-6986-163B-9A55F636D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71608-6369-0588-FBB7-8A5FC84E06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783CEC-80F0-69DD-0FAB-D364A550A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9F297D-D9C3-99C6-9C54-730F0D0EF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3B5AB1-88BF-5EED-5072-557409AD8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B4741-92EB-2461-2E59-8B1DA2C92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949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6F118-176A-19E0-60ED-B82DCC22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62CF68-3F54-F2FA-7E4A-AC2842FA5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D78FA9-6482-ECF3-2249-104A5A25C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90BC9-D3FD-A485-89A1-31137196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81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5124C-3B54-3B97-138B-72FFBADAF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69812-0CFC-CE4D-0566-195BEF678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950B-4F2A-45BE-944D-21ECD24F9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96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A155-284A-5A9F-7540-7DB37810C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6EE0E-2837-74DF-FE5D-85243C104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C9A64-47FB-EA60-5DB2-C380356E9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BFDDA-95C9-AD08-38F1-FBDAACFE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DE5ED-66EA-051E-E44E-35CD0846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F1E93-4886-B3B3-EF2B-0E1A91F1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532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D7F2-DF6F-E3C4-09FD-E3F6E3D78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F63DAE-9B95-CE2B-4116-4CF98E946B3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635B-578C-FF3F-E6A4-CE64167D2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6CCE9-AE98-6ADA-92F1-FDB1C2247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7824A-31D2-B0C1-4823-311C8426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22BEA-9DDA-C9EF-B01B-C5B83F18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88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795B4-B918-9A4F-2F72-DBF7D1C4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C50279-F71F-285E-FBF2-1C83E783E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F22AB-C021-0A20-E36F-682C4926A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71B8B-4B0C-FD48-776E-5D5DB002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5AA4E-9FF9-9900-87AA-6BB6C1B6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73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133134-EC42-B83E-9BAD-A5C920213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5CFFE5-7BC3-AAA9-0B46-E90C6F617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A6C8E-D803-1341-C1A6-49D52F3F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A9F75-CF3B-A5D7-0775-BA3929FB4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938DE-2A9B-5B7A-0707-ACE33E413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49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D5DFF1-86B7-09E1-B6D4-41A2FE26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D0544-33AF-3DE8-0048-4B4B2E1F6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46E8-B0F9-9AE4-6E99-ACB2DEA9A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75E7DD-177E-44F5-8EC2-179FA1B0DAB8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930D1-0CA6-DB39-F12A-0F45195EE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6721A-D14F-E26D-EE13-EC153F74C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6A8168-224D-42BF-B0E9-6BC048B45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2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07F6B87-1B1D-3FE8-5737-D4A02EC68774}"/>
              </a:ext>
            </a:extLst>
          </p:cNvPr>
          <p:cNvGrpSpPr>
            <a:grpSpLocks noChangeAspect="1"/>
          </p:cNvGrpSpPr>
          <p:nvPr/>
        </p:nvGrpSpPr>
        <p:grpSpPr>
          <a:xfrm>
            <a:off x="279096" y="2276016"/>
            <a:ext cx="4530078" cy="3981295"/>
            <a:chOff x="244821" y="2601328"/>
            <a:chExt cx="4052929" cy="356194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CF651AE-78E9-A57E-6FEF-E89A4618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21" y="2601328"/>
              <a:ext cx="4052929" cy="356194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83016CA-5FCD-31D4-3405-C6D441DDB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8403" y="4900921"/>
              <a:ext cx="1289347" cy="126235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1C383BD-B7DF-E03F-21BD-9D621CDB3C0A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 flipV="1">
              <a:off x="1719056" y="5032489"/>
              <a:ext cx="1289347" cy="4996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302FFA8-A367-6286-1A2C-9AC1FB56E1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b="22921"/>
          <a:stretch>
            <a:fillRect/>
          </a:stretch>
        </p:blipFill>
        <p:spPr>
          <a:xfrm>
            <a:off x="5013520" y="2276016"/>
            <a:ext cx="3394172" cy="218705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AB5784-103C-7BCD-17F7-3D9BA811C0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2" b="4460"/>
          <a:stretch>
            <a:fillRect/>
          </a:stretch>
        </p:blipFill>
        <p:spPr>
          <a:xfrm>
            <a:off x="8696545" y="2276016"/>
            <a:ext cx="3103752" cy="218705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262161E-1CD6-7FBE-92C2-E012038B74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" r="4359"/>
          <a:stretch>
            <a:fillRect/>
          </a:stretch>
        </p:blipFill>
        <p:spPr>
          <a:xfrm>
            <a:off x="5013519" y="4464536"/>
            <a:ext cx="3386629" cy="2311940"/>
          </a:xfrm>
          <a:prstGeom prst="rect">
            <a:avLst/>
          </a:prstGeom>
          <a:ln w="12700">
            <a:solidFill>
              <a:srgbClr val="E1E1E1"/>
            </a:solidFill>
          </a:ln>
        </p:spPr>
      </p:pic>
      <p:sp>
        <p:nvSpPr>
          <p:cNvPr id="30" name="圆角矩形 14">
            <a:extLst>
              <a:ext uri="{FF2B5EF4-FFF2-40B4-BE49-F238E27FC236}">
                <a16:creationId xmlns:a16="http://schemas.microsoft.com/office/drawing/2014/main" id="{D3C110CE-FB8E-A597-36CE-2BE72E7829B8}"/>
              </a:ext>
            </a:extLst>
          </p:cNvPr>
          <p:cNvSpPr/>
          <p:nvPr/>
        </p:nvSpPr>
        <p:spPr>
          <a:xfrm>
            <a:off x="8696546" y="4463069"/>
            <a:ext cx="3103752" cy="2313407"/>
          </a:xfrm>
          <a:prstGeom prst="roundRect">
            <a:avLst>
              <a:gd name="adj" fmla="val 5605"/>
            </a:avLst>
          </a:prstGeom>
          <a:solidFill>
            <a:srgbClr val="E6F6FF"/>
          </a:solidFill>
          <a:ln w="19050">
            <a:solidFill>
              <a:srgbClr val="4696C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Oven</a:t>
            </a:r>
          </a:p>
          <a:p>
            <a:pPr>
              <a:spcAft>
                <a:spcPts val="200"/>
              </a:spcAft>
            </a:pP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Zeeman Slower</a:t>
            </a:r>
          </a:p>
          <a:p>
            <a:pPr>
              <a:spcAft>
                <a:spcPts val="200"/>
              </a:spcAft>
            </a:pP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2D-MOT</a:t>
            </a:r>
          </a:p>
          <a:p>
            <a:pPr>
              <a:spcAft>
                <a:spcPts val="200"/>
              </a:spcAft>
            </a:pP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Dimensions:</a:t>
            </a:r>
          </a:p>
          <a:p>
            <a:pPr>
              <a:spcAft>
                <a:spcPts val="200"/>
              </a:spcAft>
            </a:pP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x: ~40 cm</a:t>
            </a:r>
          </a:p>
          <a:p>
            <a:pPr>
              <a:spcAft>
                <a:spcPts val="200"/>
              </a:spcAft>
            </a:pP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y:</a:t>
            </a: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~35 cm </a:t>
            </a:r>
          </a:p>
          <a:p>
            <a:pPr>
              <a:spcAft>
                <a:spcPts val="200"/>
              </a:spcAft>
            </a:pP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ja-JP" altLang="en-US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z: ~30 cm</a:t>
            </a:r>
          </a:p>
        </p:txBody>
      </p:sp>
      <p:sp>
        <p:nvSpPr>
          <p:cNvPr id="34" name="文本框 15">
            <a:extLst>
              <a:ext uri="{FF2B5EF4-FFF2-40B4-BE49-F238E27FC236}">
                <a16:creationId xmlns:a16="http://schemas.microsoft.com/office/drawing/2014/main" id="{F7B0A815-44DF-BD52-A672-A9DC4A3C7094}"/>
              </a:ext>
            </a:extLst>
          </p:cNvPr>
          <p:cNvSpPr txBox="1"/>
          <p:nvPr/>
        </p:nvSpPr>
        <p:spPr>
          <a:xfrm>
            <a:off x="850820" y="6320958"/>
            <a:ext cx="3386629" cy="446276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zh-CN" sz="1200" dirty="0">
                <a:solidFill>
                  <a:srgbClr val="122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CAD model of the core of the new apparatus. </a:t>
            </a:r>
          </a:p>
          <a:p>
            <a:pPr algn="ctr">
              <a:spcAft>
                <a:spcPts val="200"/>
              </a:spcAft>
            </a:pPr>
            <a:r>
              <a:rPr lang="en-US" altLang="zh-CN" sz="1200" dirty="0">
                <a:solidFill>
                  <a:srgbClr val="122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Pink disk represents a Strontium target</a:t>
            </a:r>
          </a:p>
        </p:txBody>
      </p:sp>
      <p:sp>
        <p:nvSpPr>
          <p:cNvPr id="36" name="文本框 1">
            <a:extLst>
              <a:ext uri="{FF2B5EF4-FFF2-40B4-BE49-F238E27FC236}">
                <a16:creationId xmlns:a16="http://schemas.microsoft.com/office/drawing/2014/main" id="{53A10CA7-BB3E-0822-2F40-332A9B07B8DB}"/>
              </a:ext>
            </a:extLst>
          </p:cNvPr>
          <p:cNvSpPr txBox="1"/>
          <p:nvPr/>
        </p:nvSpPr>
        <p:spPr>
          <a:xfrm>
            <a:off x="203200" y="238169"/>
            <a:ext cx="11662466" cy="1159292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CA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PO.129 Development of a Compact and Stable Laser-Induced-Thermal-Ablation (LITA ) Cold Atom Source</a:t>
            </a:r>
          </a:p>
          <a:p>
            <a:pPr algn="ctr"/>
            <a:endParaRPr lang="en-US" altLang="en-US" sz="2400" b="1" dirty="0">
              <a:solidFill>
                <a:srgbClr val="CA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967A671-3750-53DA-11E9-4EF25452B7F3}"/>
              </a:ext>
            </a:extLst>
          </p:cNvPr>
          <p:cNvGrpSpPr/>
          <p:nvPr/>
        </p:nvGrpSpPr>
        <p:grpSpPr>
          <a:xfrm>
            <a:off x="279096" y="1394384"/>
            <a:ext cx="11633807" cy="359073"/>
            <a:chOff x="1219200" y="1208659"/>
            <a:chExt cx="11633807" cy="359073"/>
          </a:xfrm>
        </p:grpSpPr>
        <p:sp>
          <p:nvSpPr>
            <p:cNvPr id="52" name="文本框 13">
              <a:extLst>
                <a:ext uri="{FF2B5EF4-FFF2-40B4-BE49-F238E27FC236}">
                  <a16:creationId xmlns:a16="http://schemas.microsoft.com/office/drawing/2014/main" id="{12AFB601-7513-2CA1-F829-C52D3FC08FD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219200" y="1208659"/>
              <a:ext cx="8024877" cy="359073"/>
            </a:xfrm>
            <a:prstGeom prst="rect">
              <a:avLst/>
            </a:prstGeom>
            <a:noFill/>
          </p:spPr>
          <p:txBody>
            <a:bodyPr wrap="square" lIns="50800" tIns="25400" rIns="50800" bIns="25400" rtlCol="0" anchor="t">
              <a:spAutoFit/>
            </a:bodyPr>
            <a:lstStyle/>
            <a:p>
              <a:pPr algn="l"/>
              <a:r>
                <a:rPr lang="en-US" altLang="en-US" sz="2000" b="1" dirty="0">
                  <a:solidFill>
                    <a:srgbClr val="CA102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Objective: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953AF8D-2D22-6DD6-DDFF-54E8403212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572781" y="1243521"/>
              <a:ext cx="10280226" cy="320958"/>
              <a:chOff x="2362938" y="9413011"/>
              <a:chExt cx="39439940" cy="652746"/>
            </a:xfrm>
          </p:grpSpPr>
          <p:sp>
            <p:nvSpPr>
              <p:cNvPr id="54" name="圆角矩形 14">
                <a:extLst>
                  <a:ext uri="{FF2B5EF4-FFF2-40B4-BE49-F238E27FC236}">
                    <a16:creationId xmlns:a16="http://schemas.microsoft.com/office/drawing/2014/main" id="{BF20D5DA-E9C1-E5BD-F8D9-7EACB28C035C}"/>
                  </a:ext>
                </a:extLst>
              </p:cNvPr>
              <p:cNvSpPr/>
              <p:nvPr/>
            </p:nvSpPr>
            <p:spPr>
              <a:xfrm>
                <a:off x="2362938" y="9413011"/>
                <a:ext cx="38241341" cy="652746"/>
              </a:xfrm>
              <a:prstGeom prst="roundRect">
                <a:avLst>
                  <a:gd name="adj" fmla="val 7276"/>
                </a:avLst>
              </a:prstGeom>
              <a:solidFill>
                <a:srgbClr val="E6F6FF"/>
              </a:solidFill>
              <a:ln w="19050">
                <a:solidFill>
                  <a:srgbClr val="4696CD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文本框 15">
                <a:extLst>
                  <a:ext uri="{FF2B5EF4-FFF2-40B4-BE49-F238E27FC236}">
                    <a16:creationId xmlns:a16="http://schemas.microsoft.com/office/drawing/2014/main" id="{891296A9-DE3D-466E-6ECB-8608C08D11AD}"/>
                  </a:ext>
                </a:extLst>
              </p:cNvPr>
              <p:cNvSpPr txBox="1"/>
              <p:nvPr/>
            </p:nvSpPr>
            <p:spPr>
              <a:xfrm>
                <a:off x="2658386" y="9452950"/>
                <a:ext cx="39144492" cy="542481"/>
              </a:xfrm>
              <a:prstGeom prst="rect">
                <a:avLst/>
              </a:prstGeom>
              <a:noFill/>
            </p:spPr>
            <p:txBody>
              <a:bodyPr wrap="square" lIns="50800" tIns="25400" rIns="50800" bIns="25400" rtlCol="0" anchor="t">
                <a:spAutoFit/>
              </a:bodyPr>
              <a:lstStyle/>
              <a:p>
                <a:pPr algn="l">
                  <a:spcAft>
                    <a:spcPts val="200"/>
                  </a:spcAft>
                </a:pPr>
                <a:r>
                  <a:rPr lang="en-US" altLang="zh-CN" sz="1400" b="1" dirty="0">
                    <a:solidFill>
                      <a:srgbClr val="005E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create a compact, stable, and robust cold atom source that does not utilize an oven, 2D MOT, or a Zeeman slower</a:t>
                </a:r>
                <a:endParaRPr lang="en-US" altLang="zh-CN" sz="1400" dirty="0">
                  <a:solidFill>
                    <a:srgbClr val="12203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8" name="文本框 11">
            <a:extLst>
              <a:ext uri="{FF2B5EF4-FFF2-40B4-BE49-F238E27FC236}">
                <a16:creationId xmlns:a16="http://schemas.microsoft.com/office/drawing/2014/main" id="{4CF78FBE-9873-8F6C-752A-6499250C6CA9}"/>
              </a:ext>
            </a:extLst>
          </p:cNvPr>
          <p:cNvSpPr txBox="1"/>
          <p:nvPr/>
        </p:nvSpPr>
        <p:spPr>
          <a:xfrm>
            <a:off x="1219610" y="955402"/>
            <a:ext cx="9233192" cy="235962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/>
            <a:r>
              <a:rPr lang="en-US" altLang="ja-JP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Watanabe Hajime, </a:t>
            </a:r>
            <a:r>
              <a:rPr lang="en-US" altLang="en-US" sz="1200" dirty="0" err="1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Chengmeng</a:t>
            </a:r>
            <a:r>
              <a:rPr lang="en-US" altLang="en-US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 Wang, Adam </a:t>
            </a:r>
            <a:r>
              <a:rPr lang="en-US" altLang="en-US" sz="1200" dirty="0" err="1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Argoub</a:t>
            </a:r>
            <a:r>
              <a:rPr lang="en-US" altLang="en-US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, Chang Chi Kwong, David Wilkowski</a:t>
            </a:r>
            <a:endParaRPr lang="en-US" altLang="en-US" sz="1200" baseline="30000" dirty="0">
              <a:solidFill>
                <a:srgbClr val="003078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0" name="文本框 13">
            <a:extLst>
              <a:ext uri="{FF2B5EF4-FFF2-40B4-BE49-F238E27FC236}">
                <a16:creationId xmlns:a16="http://schemas.microsoft.com/office/drawing/2014/main" id="{80968A01-05F5-17F0-9ED7-1859D6CE605C}"/>
              </a:ext>
            </a:extLst>
          </p:cNvPr>
          <p:cNvSpPr txBox="1">
            <a:spLocks noChangeAspect="1"/>
          </p:cNvSpPr>
          <p:nvPr/>
        </p:nvSpPr>
        <p:spPr>
          <a:xfrm>
            <a:off x="279096" y="1862681"/>
            <a:ext cx="8024877" cy="359073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l"/>
            <a:r>
              <a:rPr lang="en-US" altLang="en-US" sz="2000" b="1" dirty="0">
                <a:solidFill>
                  <a:srgbClr val="CA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New Apparatus:</a:t>
            </a:r>
          </a:p>
        </p:txBody>
      </p:sp>
    </p:spTree>
    <p:extLst>
      <p:ext uri="{BB962C8B-B14F-4D97-AF65-F5344CB8AC3E}">
        <p14:creationId xmlns:p14="http://schemas.microsoft.com/office/powerpoint/2010/main" val="188230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ort_mot_1">
            <a:hlinkClick r:id="" action="ppaction://media"/>
            <a:extLst>
              <a:ext uri="{FF2B5EF4-FFF2-40B4-BE49-F238E27FC236}">
                <a16:creationId xmlns:a16="http://schemas.microsoft.com/office/drawing/2014/main" id="{8A1187DB-D021-F245-204B-FB27BAE0DC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5744" t="44114" r="40132" b="44654"/>
          <a:stretch>
            <a:fillRect/>
          </a:stretch>
        </p:blipFill>
        <p:spPr>
          <a:xfrm>
            <a:off x="6034433" y="1891127"/>
            <a:ext cx="5828355" cy="361798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578684F-6E48-4E7E-5E35-D0D106352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t="14258" b="14788"/>
          <a:stretch>
            <a:fillRect/>
          </a:stretch>
        </p:blipFill>
        <p:spPr>
          <a:xfrm>
            <a:off x="326334" y="1891127"/>
            <a:ext cx="5277133" cy="3617983"/>
          </a:xfrm>
          <a:prstGeom prst="rect">
            <a:avLst/>
          </a:prstGeom>
        </p:spPr>
      </p:pic>
      <p:sp>
        <p:nvSpPr>
          <p:cNvPr id="33" name="圆角矩形 14">
            <a:extLst>
              <a:ext uri="{FF2B5EF4-FFF2-40B4-BE49-F238E27FC236}">
                <a16:creationId xmlns:a16="http://schemas.microsoft.com/office/drawing/2014/main" id="{7C13E36E-8269-0C39-BE0D-7F7D4B8E64F2}"/>
              </a:ext>
            </a:extLst>
          </p:cNvPr>
          <p:cNvSpPr/>
          <p:nvPr/>
        </p:nvSpPr>
        <p:spPr>
          <a:xfrm>
            <a:off x="7718005" y="5589553"/>
            <a:ext cx="2624713" cy="264424"/>
          </a:xfrm>
          <a:prstGeom prst="roundRect">
            <a:avLst>
              <a:gd name="adj" fmla="val 25953"/>
            </a:avLst>
          </a:prstGeom>
          <a:solidFill>
            <a:srgbClr val="E6F6FF"/>
          </a:solidFill>
          <a:ln w="19050">
            <a:solidFill>
              <a:srgbClr val="4696CD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en-US" altLang="ja-JP" sz="1600" b="1" dirty="0">
                <a:solidFill>
                  <a:srgbClr val="005E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1/e Lifetime ~4 s</a:t>
            </a:r>
          </a:p>
        </p:txBody>
      </p:sp>
      <p:sp>
        <p:nvSpPr>
          <p:cNvPr id="35" name="文本框 40">
            <a:extLst>
              <a:ext uri="{FF2B5EF4-FFF2-40B4-BE49-F238E27FC236}">
                <a16:creationId xmlns:a16="http://schemas.microsoft.com/office/drawing/2014/main" id="{CC48CEB5-0C03-48A9-1469-6D577D2948C0}"/>
              </a:ext>
            </a:extLst>
          </p:cNvPr>
          <p:cNvSpPr txBox="1"/>
          <p:nvPr/>
        </p:nvSpPr>
        <p:spPr>
          <a:xfrm>
            <a:off x="326334" y="1464117"/>
            <a:ext cx="2964896" cy="359073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l"/>
            <a:r>
              <a:rPr lang="en-US" altLang="en-US" sz="2000" b="1" dirty="0">
                <a:solidFill>
                  <a:srgbClr val="CA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Results:</a:t>
            </a:r>
          </a:p>
        </p:txBody>
      </p:sp>
      <p:sp>
        <p:nvSpPr>
          <p:cNvPr id="37" name="文本框 15">
            <a:extLst>
              <a:ext uri="{FF2B5EF4-FFF2-40B4-BE49-F238E27FC236}">
                <a16:creationId xmlns:a16="http://schemas.microsoft.com/office/drawing/2014/main" id="{1345EC4F-7606-DA43-FD7F-C44E6AAC5476}"/>
              </a:ext>
            </a:extLst>
          </p:cNvPr>
          <p:cNvSpPr txBox="1"/>
          <p:nvPr/>
        </p:nvSpPr>
        <p:spPr>
          <a:xfrm>
            <a:off x="1561335" y="5509109"/>
            <a:ext cx="3386629" cy="235962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altLang="zh-CN" sz="1200" dirty="0">
                <a:solidFill>
                  <a:srgbClr val="122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of the built setup</a:t>
            </a:r>
          </a:p>
        </p:txBody>
      </p:sp>
      <p:sp>
        <p:nvSpPr>
          <p:cNvPr id="40" name="文本框 11">
            <a:extLst>
              <a:ext uri="{FF2B5EF4-FFF2-40B4-BE49-F238E27FC236}">
                <a16:creationId xmlns:a16="http://schemas.microsoft.com/office/drawing/2014/main" id="{14C1946A-5CE4-3318-EC6F-08CF1D9BDA07}"/>
              </a:ext>
            </a:extLst>
          </p:cNvPr>
          <p:cNvSpPr txBox="1"/>
          <p:nvPr/>
        </p:nvSpPr>
        <p:spPr>
          <a:xfrm>
            <a:off x="1219610" y="955402"/>
            <a:ext cx="9233192" cy="235962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/>
            <a:r>
              <a:rPr lang="en-US" altLang="ja-JP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Watanabe Hajime, </a:t>
            </a:r>
            <a:r>
              <a:rPr lang="en-US" altLang="en-US" sz="1200" dirty="0" err="1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Chengmeng</a:t>
            </a:r>
            <a:r>
              <a:rPr lang="en-US" altLang="en-US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 Wang, Adam </a:t>
            </a:r>
            <a:r>
              <a:rPr lang="en-US" altLang="en-US" sz="1200" dirty="0" err="1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Argoub</a:t>
            </a:r>
            <a:r>
              <a:rPr lang="en-US" altLang="en-US" sz="1200" dirty="0">
                <a:solidFill>
                  <a:srgbClr val="003078"/>
                </a:solidFill>
                <a:latin typeface="Calibri" panose="020F0502020204030204" charset="0"/>
                <a:cs typeface="Calibri" panose="020F0502020204030204" charset="0"/>
              </a:rPr>
              <a:t>, Chang Chi Kwong, David Wilkowski</a:t>
            </a:r>
            <a:endParaRPr lang="en-US" altLang="en-US" sz="1200" baseline="30000" dirty="0">
              <a:solidFill>
                <a:srgbClr val="003078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2" name="文本框 1">
            <a:extLst>
              <a:ext uri="{FF2B5EF4-FFF2-40B4-BE49-F238E27FC236}">
                <a16:creationId xmlns:a16="http://schemas.microsoft.com/office/drawing/2014/main" id="{EE28EB7B-77C2-5550-D9A6-B0BA692B3664}"/>
              </a:ext>
            </a:extLst>
          </p:cNvPr>
          <p:cNvSpPr txBox="1"/>
          <p:nvPr/>
        </p:nvSpPr>
        <p:spPr>
          <a:xfrm>
            <a:off x="203200" y="238169"/>
            <a:ext cx="11662466" cy="1159292"/>
          </a:xfrm>
          <a:prstGeom prst="rect">
            <a:avLst/>
          </a:prstGeom>
          <a:noFill/>
        </p:spPr>
        <p:txBody>
          <a:bodyPr wrap="square" lIns="50800" tIns="25400" rIns="50800" bIns="2540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CA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PO.129 Development of a Compact and Stable Laser-Induced-Thermal-Ablation (LITA ) Cold Atom Source</a:t>
            </a:r>
          </a:p>
          <a:p>
            <a:pPr algn="ctr"/>
            <a:endParaRPr lang="en-US" altLang="en-US" sz="2400" b="1" dirty="0">
              <a:solidFill>
                <a:srgbClr val="CA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6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161</Words>
  <Application>Microsoft Office PowerPoint</Application>
  <PresentationFormat>Widescreen</PresentationFormat>
  <Paragraphs>19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#WATANABE HAJIME#</dc:creator>
  <cp:lastModifiedBy>#WATANABE HAJIME#</cp:lastModifiedBy>
  <cp:revision>10</cp:revision>
  <dcterms:created xsi:type="dcterms:W3CDTF">2026-10-28T14:40:37Z</dcterms:created>
  <dcterms:modified xsi:type="dcterms:W3CDTF">2026-10-28T20:23:53Z</dcterms:modified>
</cp:coreProperties>
</file>