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73" r:id="rId4"/>
    <p:sldId id="274" r:id="rId5"/>
    <p:sldId id="281" r:id="rId6"/>
    <p:sldId id="289" r:id="rId7"/>
    <p:sldId id="290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F73"/>
    <a:srgbClr val="951C32"/>
    <a:srgbClr val="E684DC"/>
    <a:srgbClr val="F10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64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43BA-65F3-8145-85B0-E1529DF0CE00}" type="datetimeFigureOut">
              <a:rPr lang="en-US" smtClean="0"/>
              <a:t>7/3/18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ABA86-20ED-E645-82E9-B80F7DC2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8E661-C18C-E44B-AAEC-020F8F3B6E22}" type="datetimeFigureOut">
              <a:rPr lang="en-US" smtClean="0"/>
              <a:t>7/3/18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B97F-9CAD-1444-B7D6-B95ACA5F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3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97F-9CAD-1444-B7D6-B95ACA5F90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97F-9CAD-1444-B7D6-B95ACA5F90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97F-9CAD-1444-B7D6-B95ACA5F9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200" b="1" dirty="0" smtClean="0">
                <a:latin typeface="News Gothic MT"/>
                <a:cs typeface="News Gothic MT"/>
              </a:rPr>
              <a:t>Compare radon map with average for that country</a:t>
            </a:r>
          </a:p>
          <a:p>
            <a:pPr marL="342900" indent="-342900">
              <a:buFont typeface="Arial"/>
              <a:buChar char="•"/>
            </a:pPr>
            <a:r>
              <a:rPr lang="en-US" sz="1200" b="1" dirty="0" smtClean="0">
                <a:latin typeface="News Gothic MT"/>
                <a:cs typeface="News Gothic MT"/>
              </a:rPr>
              <a:t>Point out that radon values are quite </a:t>
            </a:r>
            <a:r>
              <a:rPr lang="en-US" sz="1200" b="1" dirty="0" err="1" smtClean="0">
                <a:latin typeface="News Gothic MT"/>
                <a:cs typeface="News Gothic MT"/>
              </a:rPr>
              <a:t>localised</a:t>
            </a:r>
            <a:endParaRPr lang="en-US" sz="1200" b="1" dirty="0" smtClean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r>
              <a:rPr lang="en-US" sz="1200" b="1" dirty="0" smtClean="0">
                <a:latin typeface="News Gothic MT"/>
                <a:cs typeface="News Gothic MT"/>
              </a:rPr>
              <a:t>Mention that there is no published data in Singapore -&gt; FYP project to obtain preliminary results for certain Singapore homes</a:t>
            </a:r>
            <a:endParaRPr lang="en-US" sz="1200" dirty="0" smtClean="0"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97F-9CAD-1444-B7D6-B95ACA5F90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97F-9CAD-1444-B7D6-B95ACA5F90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6DBDE-2F2E-E947-A2DF-AA7F8F340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60F-D2BD-9D48-B498-928D405F6F9A}" type="datetime1">
              <a:rPr lang="en-SG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B0B-23B8-6447-8D1A-856DF2475463}" type="datetime1">
              <a:rPr lang="en-SG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23D-B725-9540-A16F-C63C468AF234}" type="datetime1">
              <a:rPr lang="en-SG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3D92-DCCF-324A-9380-D6477CA4B9EC}" type="datetime1">
              <a:rPr lang="en-SG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B61D-1620-1C4F-8A14-00AE72014033}" type="datetime1">
              <a:rPr lang="en-SG" smtClean="0"/>
              <a:t>7/3/18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8BB3-61A9-F54A-B541-9712BFC046FB}" type="datetime1">
              <a:rPr lang="en-SG" smtClean="0"/>
              <a:t>7/3/18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85BE-9E20-D848-A775-D19D8FFB6808}" type="datetime1">
              <a:rPr lang="en-SG" smtClean="0"/>
              <a:t>7/3/18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8582-30D6-D246-86C8-166111621A16}" type="datetime1">
              <a:rPr lang="en-SG" smtClean="0"/>
              <a:t>7/3/18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A22-9D6A-0B4C-A65C-F2B21A70B971}" type="datetime1">
              <a:rPr lang="en-SG" smtClean="0"/>
              <a:t>7/3/18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DFC2-737C-F242-B402-66B5888775AE}" type="datetime1">
              <a:rPr lang="en-SG" smtClean="0"/>
              <a:t>7/3/18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E9A5-7352-FD43-BE75-8FBD706E3A48}" type="datetime1">
              <a:rPr lang="en-SG" smtClean="0"/>
              <a:t>7/3/18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546F8-B08B-0346-8F85-114EF2A1D2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3437DBF-0A30-F44A-AC49-8CE035CE643E}" type="datetime1">
              <a:rPr lang="en-SG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97" y="647692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0" b="1">
                <a:solidFill>
                  <a:schemeClr val="tx2"/>
                </a:solidFill>
                <a:latin typeface="News Gothic MT"/>
                <a:cs typeface="News Gothic MT"/>
              </a:defRPr>
            </a:lvl1pPr>
          </a:lstStyle>
          <a:p>
            <a:fld id="{2CE546F8-B08B-0346-8F85-114EF2A1D2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54" y="4800599"/>
            <a:ext cx="8273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News Gothic MT"/>
                <a:cs typeface="News Gothic MT"/>
              </a:rPr>
              <a:t>Done by: </a:t>
            </a:r>
            <a:r>
              <a:rPr lang="en-US" sz="2000" b="1" dirty="0" err="1" smtClean="0">
                <a:solidFill>
                  <a:schemeClr val="tx2"/>
                </a:solidFill>
                <a:latin typeface="News Gothic MT"/>
                <a:cs typeface="News Gothic MT"/>
              </a:rPr>
              <a:t>Ang</a:t>
            </a:r>
            <a:r>
              <a:rPr lang="en-US" sz="2000" b="1" dirty="0" smtClean="0">
                <a:solidFill>
                  <a:schemeClr val="tx2"/>
                </a:solidFill>
                <a:latin typeface="News Gothic MT"/>
                <a:cs typeface="News Gothic MT"/>
              </a:rPr>
              <a:t> Wee Lin Joyce</a:t>
            </a:r>
          </a:p>
          <a:p>
            <a:r>
              <a:rPr lang="en-US" sz="2000" b="1" i="1" dirty="0" smtClean="0">
                <a:solidFill>
                  <a:schemeClr val="tx2"/>
                </a:solidFill>
                <a:latin typeface="News Gothic MT"/>
                <a:cs typeface="News Gothic MT"/>
              </a:rPr>
              <a:t>Supervisor: Professor Chung</a:t>
            </a:r>
          </a:p>
          <a:p>
            <a:r>
              <a:rPr lang="en-US" sz="2000" b="1" i="1" dirty="0" smtClean="0">
                <a:solidFill>
                  <a:schemeClr val="tx2"/>
                </a:solidFill>
                <a:latin typeface="News Gothic MT"/>
                <a:cs typeface="News Gothic MT"/>
              </a:rPr>
              <a:t>Co-Supervisor: </a:t>
            </a:r>
            <a:r>
              <a:rPr lang="en-US" sz="2000" b="1" i="1" dirty="0" err="1" smtClean="0">
                <a:solidFill>
                  <a:schemeClr val="tx2"/>
                </a:solidFill>
                <a:latin typeface="News Gothic MT"/>
                <a:cs typeface="News Gothic MT"/>
              </a:rPr>
              <a:t>Dr</a:t>
            </a:r>
            <a:r>
              <a:rPr lang="en-US" sz="2000" b="1" i="1" dirty="0" smtClean="0">
                <a:solidFill>
                  <a:schemeClr val="tx2"/>
                </a:solidFill>
                <a:latin typeface="News Gothic MT"/>
                <a:cs typeface="News Gothic MT"/>
              </a:rPr>
              <a:t> Pong</a:t>
            </a:r>
            <a:endParaRPr lang="en-US" sz="2000" b="1" i="1" dirty="0">
              <a:solidFill>
                <a:schemeClr val="tx2"/>
              </a:solidFill>
              <a:latin typeface="News Gothic MT"/>
              <a:cs typeface="News Gothic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243" y="2921470"/>
            <a:ext cx="863676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b="1" dirty="0" smtClean="0">
                <a:latin typeface="News Gothic MT"/>
                <a:cs typeface="News Gothic MT"/>
              </a:rPr>
              <a:t>P139: Measuring Radon Level in Singapore</a:t>
            </a:r>
          </a:p>
        </p:txBody>
      </p:sp>
    </p:spTree>
    <p:extLst>
      <p:ext uri="{BB962C8B-B14F-4D97-AF65-F5344CB8AC3E}">
        <p14:creationId xmlns:p14="http://schemas.microsoft.com/office/powerpoint/2010/main" val="346031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201580" y="6420839"/>
            <a:ext cx="8811329" cy="484632"/>
            <a:chOff x="-201580" y="6270171"/>
            <a:chExt cx="8811329" cy="484632"/>
          </a:xfrm>
        </p:grpSpPr>
        <p:sp>
          <p:nvSpPr>
            <p:cNvPr id="3" name="Pentagon 2"/>
            <p:cNvSpPr/>
            <p:nvPr/>
          </p:nvSpPr>
          <p:spPr>
            <a:xfrm>
              <a:off x="-201580" y="6270171"/>
              <a:ext cx="3023999" cy="484632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>
              <a:off x="2707963" y="6270171"/>
              <a:ext cx="2995951" cy="48463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5585750" y="6270171"/>
              <a:ext cx="3023999" cy="48463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6820" y="6312432"/>
              <a:ext cx="203813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What is Radon?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86354" y="6312432"/>
              <a:ext cx="238040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Dangers of Radon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94119" y="6312432"/>
              <a:ext cx="1526555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Some Data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7143672" y="302050"/>
            <a:ext cx="1080000" cy="540000"/>
          </a:xfrm>
          <a:prstGeom prst="rect">
            <a:avLst/>
          </a:prstGeom>
          <a:solidFill>
            <a:schemeClr val="tx2"/>
          </a:solidFill>
          <a:ln>
            <a:solidFill>
              <a:srgbClr val="59595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b="1" baseline="30000" dirty="0" smtClean="0">
                <a:solidFill>
                  <a:schemeClr val="bg1"/>
                </a:solidFill>
              </a:rPr>
              <a:t>222</a:t>
            </a:r>
            <a:r>
              <a:rPr lang="en-US" sz="1700" b="1" dirty="0" smtClean="0">
                <a:solidFill>
                  <a:schemeClr val="bg1"/>
                </a:solidFill>
              </a:rPr>
              <a:t>Rn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3.8232d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16260" y="302050"/>
            <a:ext cx="1080000" cy="540000"/>
          </a:xfrm>
          <a:prstGeom prst="rect">
            <a:avLst/>
          </a:prstGeom>
          <a:solidFill>
            <a:schemeClr val="tx2"/>
          </a:solidFill>
          <a:ln>
            <a:solidFill>
              <a:srgbClr val="595959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700" b="1" baseline="30000" dirty="0" smtClean="0">
                <a:ln w="635" cmpd="sng">
                  <a:noFill/>
                </a:ln>
                <a:solidFill>
                  <a:schemeClr val="bg1"/>
                </a:solidFill>
              </a:rPr>
              <a:t>220</a:t>
            </a:r>
            <a:r>
              <a:rPr lang="en-US" sz="1700" b="1" dirty="0" smtClean="0">
                <a:ln w="635" cmpd="sng">
                  <a:noFill/>
                </a:ln>
                <a:solidFill>
                  <a:schemeClr val="bg1"/>
                </a:solidFill>
              </a:rPr>
              <a:t>Rn</a:t>
            </a:r>
          </a:p>
          <a:p>
            <a:pPr algn="ctr"/>
            <a:r>
              <a:rPr lang="en-US" sz="1600" dirty="0" smtClean="0">
                <a:ln w="635" cmpd="sng">
                  <a:noFill/>
                </a:ln>
                <a:solidFill>
                  <a:schemeClr val="bg1"/>
                </a:solidFill>
              </a:rPr>
              <a:t>55.8s</a:t>
            </a:r>
            <a:endParaRPr lang="en-US" sz="1600" dirty="0">
              <a:ln w="635" cmpd="sng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85578" y="302050"/>
            <a:ext cx="1080000" cy="540000"/>
          </a:xfrm>
          <a:prstGeom prst="rect">
            <a:avLst/>
          </a:prstGeom>
          <a:solidFill>
            <a:schemeClr val="tx2"/>
          </a:solidFill>
          <a:ln>
            <a:solidFill>
              <a:srgbClr val="595959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700" b="1" baseline="30000" dirty="0" smtClean="0">
                <a:ln w="635" cmpd="sng">
                  <a:noFill/>
                </a:ln>
                <a:solidFill>
                  <a:schemeClr val="bg1"/>
                </a:solidFill>
              </a:rPr>
              <a:t>219</a:t>
            </a:r>
            <a:r>
              <a:rPr lang="en-US" sz="1700" b="1" dirty="0" smtClean="0">
                <a:ln w="635" cmpd="sng">
                  <a:noFill/>
                </a:ln>
                <a:solidFill>
                  <a:schemeClr val="bg1"/>
                </a:solidFill>
              </a:rPr>
              <a:t>Rn</a:t>
            </a:r>
          </a:p>
          <a:p>
            <a:pPr algn="ctr"/>
            <a:r>
              <a:rPr lang="en-US" sz="1600" dirty="0">
                <a:ln w="635" cmpd="sng">
                  <a:noFill/>
                </a:ln>
                <a:solidFill>
                  <a:schemeClr val="bg1"/>
                </a:solidFill>
              </a:rPr>
              <a:t>3</a:t>
            </a:r>
            <a:r>
              <a:rPr lang="en-US" sz="1600" dirty="0" smtClean="0">
                <a:ln w="635" cmpd="sng">
                  <a:noFill/>
                </a:ln>
                <a:solidFill>
                  <a:schemeClr val="bg1"/>
                </a:solidFill>
              </a:rPr>
              <a:t>.98s</a:t>
            </a:r>
            <a:endParaRPr lang="en-US" sz="1600" dirty="0">
              <a:ln w="635" cmpd="sng">
                <a:noFill/>
              </a:ln>
              <a:solidFill>
                <a:schemeClr val="bg1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-1774422" y="4481069"/>
            <a:ext cx="12600000" cy="2111385"/>
            <a:chOff x="-1728000" y="4671741"/>
            <a:chExt cx="12600000" cy="2111385"/>
          </a:xfrm>
        </p:grpSpPr>
        <p:sp>
          <p:nvSpPr>
            <p:cNvPr id="117" name="TextBox 116"/>
            <p:cNvSpPr txBox="1"/>
            <p:nvPr/>
          </p:nvSpPr>
          <p:spPr>
            <a:xfrm>
              <a:off x="4237902" y="4671741"/>
              <a:ext cx="668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Soil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Block Arc 117"/>
            <p:cNvSpPr>
              <a:spLocks/>
            </p:cNvSpPr>
            <p:nvPr/>
          </p:nvSpPr>
          <p:spPr>
            <a:xfrm>
              <a:off x="-1728000" y="4731127"/>
              <a:ext cx="12600000" cy="2051999"/>
            </a:xfrm>
            <a:prstGeom prst="blockArc">
              <a:avLst>
                <a:gd name="adj1" fmla="val 10798199"/>
                <a:gd name="adj2" fmla="val 21590881"/>
                <a:gd name="adj3" fmla="val 648"/>
              </a:avLst>
            </a:prstGeom>
            <a:solidFill>
              <a:srgbClr val="595959"/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53494" y="4786632"/>
            <a:ext cx="8544168" cy="1382722"/>
            <a:chOff x="299916" y="4977304"/>
            <a:chExt cx="8544168" cy="1382722"/>
          </a:xfrm>
        </p:grpSpPr>
        <p:grpSp>
          <p:nvGrpSpPr>
            <p:cNvPr id="120" name="Group 119"/>
            <p:cNvGrpSpPr/>
            <p:nvPr/>
          </p:nvGrpSpPr>
          <p:grpSpPr>
            <a:xfrm>
              <a:off x="299916" y="5795056"/>
              <a:ext cx="8544168" cy="564970"/>
              <a:chOff x="476058" y="5895262"/>
              <a:chExt cx="8544168" cy="564970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1991856" y="5920232"/>
                <a:ext cx="1080000" cy="540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234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Th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24.10d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76058" y="5895262"/>
                <a:ext cx="1152000" cy="540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ln w="635" cmpd="sng">
                      <a:noFill/>
                    </a:ln>
                    <a:solidFill>
                      <a:schemeClr val="bg1"/>
                    </a:solidFill>
                  </a:rPr>
                  <a:t>238</a:t>
                </a:r>
                <a:r>
                  <a:rPr lang="en-US" sz="1700" b="1" dirty="0" smtClean="0">
                    <a:ln w="635" cmpd="sng">
                      <a:noFill/>
                    </a:ln>
                    <a:solidFill>
                      <a:schemeClr val="bg1"/>
                    </a:solidFill>
                  </a:rPr>
                  <a:t>U</a:t>
                </a:r>
              </a:p>
              <a:p>
                <a:pPr algn="dist"/>
                <a:r>
                  <a:rPr lang="en-US" sz="1500" dirty="0" smtClean="0">
                    <a:solidFill>
                      <a:schemeClr val="bg1"/>
                    </a:solidFill>
                  </a:rPr>
                  <a:t>4.468</a:t>
                </a:r>
                <a:r>
                  <a:rPr lang="en-US" sz="1500" dirty="0" smtClean="0">
                    <a:solidFill>
                      <a:schemeClr val="bg1"/>
                    </a:solidFill>
                    <a:latin typeface="ＭＳ ゴシック"/>
                    <a:ea typeface="ＭＳ ゴシック"/>
                    <a:cs typeface="ＭＳ ゴシック"/>
                  </a:rPr>
                  <a:t>×</a:t>
                </a:r>
                <a:r>
                  <a:rPr lang="en-US" sz="1500" dirty="0">
                    <a:solidFill>
                      <a:schemeClr val="bg1"/>
                    </a:solidFill>
                    <a:sym typeface="Wingdings"/>
                  </a:rPr>
                  <a:t>10</a:t>
                </a:r>
                <a:r>
                  <a:rPr lang="en-US" sz="1500" baseline="30000" dirty="0">
                    <a:solidFill>
                      <a:schemeClr val="bg1"/>
                    </a:solidFill>
                    <a:sym typeface="Wingdings"/>
                  </a:rPr>
                  <a:t>9</a:t>
                </a:r>
                <a:r>
                  <a:rPr lang="en-US" sz="1500" dirty="0">
                    <a:solidFill>
                      <a:schemeClr val="bg1"/>
                    </a:solidFill>
                  </a:rPr>
                  <a:t>y</a:t>
                </a:r>
              </a:p>
            </p:txBody>
          </p:sp>
          <p:cxnSp>
            <p:nvCxnSpPr>
              <p:cNvPr id="130" name="Straight Arrow Connector 129"/>
              <p:cNvCxnSpPr>
                <a:cxnSpLocks/>
              </p:cNvCxnSpPr>
              <p:nvPr/>
            </p:nvCxnSpPr>
            <p:spPr>
              <a:xfrm>
                <a:off x="1627073" y="6190232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3440412" y="5920232"/>
                <a:ext cx="1080000" cy="540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234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Pa</a:t>
                </a:r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m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1.159min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2" name="Straight Arrow Connector 131"/>
              <p:cNvCxnSpPr>
                <a:cxnSpLocks/>
              </p:cNvCxnSpPr>
              <p:nvPr/>
            </p:nvCxnSpPr>
            <p:spPr>
              <a:xfrm>
                <a:off x="3078884" y="6190232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4890409" y="5917650"/>
                <a:ext cx="1152000" cy="540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234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U</a:t>
                </a:r>
              </a:p>
              <a:p>
                <a:pPr algn="dist"/>
                <a:r>
                  <a:rPr lang="en-US" sz="1500" dirty="0" smtClean="0">
                    <a:solidFill>
                      <a:schemeClr val="bg1"/>
                    </a:solidFill>
                  </a:rPr>
                  <a:t>2.455</a:t>
                </a:r>
                <a:r>
                  <a:rPr lang="en-US" sz="1500" dirty="0" smtClean="0">
                    <a:solidFill>
                      <a:schemeClr val="bg1"/>
                    </a:solidFill>
                    <a:latin typeface="ＭＳ ゴシック"/>
                    <a:ea typeface="ＭＳ ゴシック"/>
                    <a:cs typeface="ＭＳ ゴシック"/>
                  </a:rPr>
                  <a:t>×</a:t>
                </a:r>
                <a:r>
                  <a:rPr lang="en-US" sz="1500" dirty="0" smtClean="0">
                    <a:solidFill>
                      <a:schemeClr val="bg1"/>
                    </a:solidFill>
                    <a:sym typeface="Wingdings"/>
                  </a:rPr>
                  <a:t>10</a:t>
                </a:r>
                <a:r>
                  <a:rPr lang="en-US" sz="1500" baseline="30000" dirty="0" smtClean="0">
                    <a:solidFill>
                      <a:schemeClr val="bg1"/>
                    </a:solidFill>
                    <a:sym typeface="Wingdings"/>
                  </a:rPr>
                  <a:t>5</a:t>
                </a:r>
                <a:r>
                  <a:rPr lang="en-US" sz="1500" dirty="0" smtClean="0">
                    <a:solidFill>
                      <a:schemeClr val="bg1"/>
                    </a:solidFill>
                  </a:rPr>
                  <a:t>y</a:t>
                </a:r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4" name="Straight Arrow Connector 133"/>
              <p:cNvCxnSpPr>
                <a:cxnSpLocks/>
              </p:cNvCxnSpPr>
              <p:nvPr/>
            </p:nvCxnSpPr>
            <p:spPr>
              <a:xfrm>
                <a:off x="4525133" y="6187650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/>
            </p:nvSpPr>
            <p:spPr>
              <a:xfrm>
                <a:off x="6413435" y="5917650"/>
                <a:ext cx="1152000" cy="540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230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Th</a:t>
                </a:r>
              </a:p>
              <a:p>
                <a:pPr algn="dist"/>
                <a:r>
                  <a:rPr lang="en-US" sz="1500" dirty="0" smtClean="0">
                    <a:solidFill>
                      <a:schemeClr val="bg1"/>
                    </a:solidFill>
                  </a:rPr>
                  <a:t>75.38</a:t>
                </a:r>
                <a:r>
                  <a:rPr lang="en-US" sz="1500" dirty="0" smtClean="0">
                    <a:solidFill>
                      <a:schemeClr val="bg1"/>
                    </a:solidFill>
                    <a:latin typeface="ＭＳ ゴシック"/>
                    <a:ea typeface="ＭＳ ゴシック"/>
                    <a:cs typeface="ＭＳ ゴシック"/>
                  </a:rPr>
                  <a:t>×</a:t>
                </a:r>
                <a:r>
                  <a:rPr lang="en-US" sz="1500" dirty="0" smtClean="0">
                    <a:solidFill>
                      <a:schemeClr val="bg1"/>
                    </a:solidFill>
                    <a:sym typeface="Wingdings"/>
                  </a:rPr>
                  <a:t>10</a:t>
                </a:r>
                <a:r>
                  <a:rPr lang="en-US" sz="1500" baseline="30000" dirty="0" smtClean="0">
                    <a:solidFill>
                      <a:schemeClr val="bg1"/>
                    </a:solidFill>
                    <a:sym typeface="Wingdings"/>
                  </a:rPr>
                  <a:t>3</a:t>
                </a:r>
                <a:r>
                  <a:rPr lang="en-US" sz="1500" dirty="0" smtClean="0">
                    <a:solidFill>
                      <a:schemeClr val="bg1"/>
                    </a:solidFill>
                  </a:rPr>
                  <a:t>y</a:t>
                </a:r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6" name="Straight Arrow Connector 135"/>
              <p:cNvCxnSpPr>
                <a:cxnSpLocks/>
              </p:cNvCxnSpPr>
              <p:nvPr/>
            </p:nvCxnSpPr>
            <p:spPr>
              <a:xfrm>
                <a:off x="6049326" y="6187650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/>
              <p:cNvSpPr txBox="1"/>
              <p:nvPr/>
            </p:nvSpPr>
            <p:spPr>
              <a:xfrm>
                <a:off x="7940226" y="5920232"/>
                <a:ext cx="1080000" cy="540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226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Ra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1600y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8" name="Straight Arrow Connector 137"/>
              <p:cNvCxnSpPr>
                <a:cxnSpLocks/>
              </p:cNvCxnSpPr>
              <p:nvPr/>
            </p:nvCxnSpPr>
            <p:spPr>
              <a:xfrm>
                <a:off x="7570952" y="6190232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Arrow Connector 120"/>
            <p:cNvCxnSpPr>
              <a:cxnSpLocks/>
              <a:stCxn id="137" idx="0"/>
            </p:cNvCxnSpPr>
            <p:nvPr/>
          </p:nvCxnSpPr>
          <p:spPr>
            <a:xfrm flipV="1">
              <a:off x="8304084" y="4977304"/>
              <a:ext cx="331613" cy="84272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1472377" y="5734190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928645" y="5749471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377969" y="5749471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885087" y="5733501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411522" y="5751039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424087" y="5249501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96181" y="240388"/>
            <a:ext cx="2527491" cy="4213972"/>
            <a:chOff x="5742603" y="431060"/>
            <a:chExt cx="2527491" cy="4213972"/>
          </a:xfrm>
        </p:grpSpPr>
        <p:sp>
          <p:nvSpPr>
            <p:cNvPr id="140" name="TextBox 139"/>
            <p:cNvSpPr txBox="1"/>
            <p:nvPr/>
          </p:nvSpPr>
          <p:spPr>
            <a:xfrm>
              <a:off x="5742603" y="492722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baseline="30000" dirty="0" smtClean="0">
                  <a:ln w="635" cmpd="sng">
                    <a:noFill/>
                  </a:ln>
                  <a:solidFill>
                    <a:schemeClr val="bg1"/>
                  </a:solidFill>
                </a:rPr>
                <a:t>218</a:t>
              </a:r>
              <a:r>
                <a:rPr lang="en-US" sz="1700" b="1" dirty="0" smtClean="0">
                  <a:ln w="635" cmpd="sng">
                    <a:noFill/>
                  </a:ln>
                  <a:solidFill>
                    <a:schemeClr val="bg1"/>
                  </a:solidFill>
                </a:rPr>
                <a:t>Po</a:t>
              </a:r>
            </a:p>
            <a:p>
              <a:pPr algn="ctr"/>
              <a:r>
                <a:rPr lang="en-US" sz="1600" dirty="0" smtClean="0">
                  <a:ln w="635" cmpd="sng">
                    <a:noFill/>
                  </a:ln>
                  <a:solidFill>
                    <a:schemeClr val="bg1"/>
                  </a:solidFill>
                </a:rPr>
                <a:t>3.071min</a:t>
              </a:r>
              <a:endParaRPr lang="en-US" sz="1600" dirty="0">
                <a:ln w="635" cmpd="sng"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742603" y="1397498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214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Pb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26.916min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190094" y="2301070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214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Po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162.3</a:t>
              </a:r>
              <a:r>
                <a:rPr lang="en-US" sz="16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600" dirty="0" smtClean="0">
                  <a:solidFill>
                    <a:schemeClr val="bg1"/>
                  </a:solidFill>
                </a:rPr>
                <a:t>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744338" y="3205475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210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Bi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5.011d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181213" y="3205475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210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Po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138.3763d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190094" y="1397498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214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Bi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19.8min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744338" y="2301070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210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Pb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22.23y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47" name="Straight Arrow Connector 146"/>
            <p:cNvCxnSpPr>
              <a:cxnSpLocks/>
            </p:cNvCxnSpPr>
            <p:nvPr/>
          </p:nvCxnSpPr>
          <p:spPr>
            <a:xfrm flipH="1">
              <a:off x="6826074" y="762722"/>
              <a:ext cx="3600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cxnSpLocks/>
            </p:cNvCxnSpPr>
            <p:nvPr/>
          </p:nvCxnSpPr>
          <p:spPr>
            <a:xfrm flipH="1">
              <a:off x="6825934" y="2571070"/>
              <a:ext cx="3600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/>
            </p:cNvCxnSpPr>
            <p:nvPr/>
          </p:nvCxnSpPr>
          <p:spPr>
            <a:xfrm>
              <a:off x="6282603" y="1035304"/>
              <a:ext cx="0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/>
            </p:cNvCxnSpPr>
            <p:nvPr/>
          </p:nvCxnSpPr>
          <p:spPr>
            <a:xfrm>
              <a:off x="6823744" y="1667498"/>
              <a:ext cx="3600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cxnSpLocks/>
            </p:cNvCxnSpPr>
            <p:nvPr/>
          </p:nvCxnSpPr>
          <p:spPr>
            <a:xfrm>
              <a:off x="7730094" y="1941026"/>
              <a:ext cx="0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/>
            </p:cNvCxnSpPr>
            <p:nvPr/>
          </p:nvCxnSpPr>
          <p:spPr>
            <a:xfrm>
              <a:off x="6284338" y="2844290"/>
              <a:ext cx="0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/>
            </p:cNvCxnSpPr>
            <p:nvPr/>
          </p:nvCxnSpPr>
          <p:spPr>
            <a:xfrm>
              <a:off x="6826074" y="3475475"/>
              <a:ext cx="3600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/>
            </p:cNvCxnSpPr>
            <p:nvPr/>
          </p:nvCxnSpPr>
          <p:spPr>
            <a:xfrm>
              <a:off x="7721213" y="3749197"/>
              <a:ext cx="0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7190094" y="4105032"/>
              <a:ext cx="1080000" cy="540000"/>
            </a:xfrm>
            <a:prstGeom prst="rect">
              <a:avLst/>
            </a:prstGeom>
            <a:solidFill>
              <a:srgbClr val="8EB4E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/>
                <a:t>206</a:t>
              </a:r>
              <a:r>
                <a:rPr lang="en-US" sz="1700" b="1" dirty="0" smtClean="0"/>
                <a:t>Pb</a:t>
              </a:r>
            </a:p>
            <a:p>
              <a:pPr algn="ctr"/>
              <a:r>
                <a:rPr lang="en-US" sz="1600" dirty="0" smtClean="0"/>
                <a:t>Stable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428830" y="1912117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864580" y="1313555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988597" y="997001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842659" y="431060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847380" y="2220700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977509" y="2825809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853492" y="3121532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411078" y="3706409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49320" y="4786632"/>
            <a:ext cx="7547634" cy="685166"/>
            <a:chOff x="495742" y="4977304"/>
            <a:chExt cx="7547634" cy="685166"/>
          </a:xfrm>
        </p:grpSpPr>
        <p:grpSp>
          <p:nvGrpSpPr>
            <p:cNvPr id="165" name="Group 164"/>
            <p:cNvGrpSpPr/>
            <p:nvPr/>
          </p:nvGrpSpPr>
          <p:grpSpPr>
            <a:xfrm>
              <a:off x="1100625" y="5119888"/>
              <a:ext cx="6942751" cy="542582"/>
              <a:chOff x="2141931" y="5163368"/>
              <a:chExt cx="6942751" cy="542582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2141931" y="5165950"/>
                <a:ext cx="1080000" cy="540000"/>
              </a:xfrm>
              <a:prstGeom prst="rect">
                <a:avLst/>
              </a:prstGeom>
              <a:solidFill>
                <a:srgbClr val="10253F"/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224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Ra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3.631d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3589312" y="5165950"/>
                <a:ext cx="1080000" cy="540000"/>
              </a:xfrm>
              <a:prstGeom prst="rect">
                <a:avLst/>
              </a:prstGeom>
              <a:solidFill>
                <a:srgbClr val="10253F"/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228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Th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1.9127y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4" name="Straight Arrow Connector 173"/>
              <p:cNvCxnSpPr>
                <a:cxnSpLocks/>
              </p:cNvCxnSpPr>
              <p:nvPr/>
            </p:nvCxnSpPr>
            <p:spPr>
              <a:xfrm flipH="1">
                <a:off x="3224867" y="5435950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/>
              <p:cNvSpPr txBox="1"/>
              <p:nvPr/>
            </p:nvSpPr>
            <p:spPr>
              <a:xfrm>
                <a:off x="5040996" y="5163368"/>
                <a:ext cx="1080000" cy="540000"/>
              </a:xfrm>
              <a:prstGeom prst="rect">
                <a:avLst/>
              </a:prstGeom>
              <a:solidFill>
                <a:srgbClr val="10253F"/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228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Ac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6.15h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6" name="Straight Arrow Connector 175"/>
              <p:cNvCxnSpPr>
                <a:cxnSpLocks/>
              </p:cNvCxnSpPr>
              <p:nvPr/>
            </p:nvCxnSpPr>
            <p:spPr>
              <a:xfrm flipH="1">
                <a:off x="4672833" y="5433368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76"/>
              <p:cNvSpPr txBox="1"/>
              <p:nvPr/>
            </p:nvSpPr>
            <p:spPr>
              <a:xfrm>
                <a:off x="6483504" y="5163368"/>
                <a:ext cx="1080000" cy="540000"/>
              </a:xfrm>
              <a:prstGeom prst="rect">
                <a:avLst/>
              </a:prstGeom>
              <a:solidFill>
                <a:srgbClr val="10253F"/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228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Ra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5.75y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8" name="Straight Arrow Connector 177"/>
              <p:cNvCxnSpPr>
                <a:cxnSpLocks/>
              </p:cNvCxnSpPr>
              <p:nvPr/>
            </p:nvCxnSpPr>
            <p:spPr>
              <a:xfrm flipH="1">
                <a:off x="6120043" y="5433368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Box 178"/>
              <p:cNvSpPr txBox="1"/>
              <p:nvPr/>
            </p:nvSpPr>
            <p:spPr>
              <a:xfrm>
                <a:off x="7932682" y="5165950"/>
                <a:ext cx="1152000" cy="540000"/>
              </a:xfrm>
              <a:prstGeom prst="rect">
                <a:avLst/>
              </a:prstGeom>
              <a:solidFill>
                <a:srgbClr val="10253F"/>
              </a:solidFill>
              <a:ln>
                <a:solidFill>
                  <a:srgbClr val="59595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b="1" baseline="30000" dirty="0" smtClean="0">
                    <a:solidFill>
                      <a:schemeClr val="bg1"/>
                    </a:solidFill>
                  </a:rPr>
                  <a:t>232</a:t>
                </a:r>
                <a:r>
                  <a:rPr lang="en-US" sz="1700" b="1" dirty="0" smtClean="0">
                    <a:solidFill>
                      <a:schemeClr val="bg1"/>
                    </a:solidFill>
                  </a:rPr>
                  <a:t>Th</a:t>
                </a:r>
              </a:p>
              <a:p>
                <a:pPr algn="dist"/>
                <a:r>
                  <a:rPr lang="en-US" sz="1500" dirty="0" smtClean="0">
                    <a:solidFill>
                      <a:schemeClr val="bg1"/>
                    </a:solidFill>
                  </a:rPr>
                  <a:t>14.02</a:t>
                </a:r>
                <a:r>
                  <a:rPr lang="en-US" sz="1500" dirty="0" smtClean="0">
                    <a:solidFill>
                      <a:schemeClr val="bg1"/>
                    </a:solidFill>
                    <a:latin typeface="ＭＳ ゴシック"/>
                    <a:ea typeface="ＭＳ ゴシック"/>
                    <a:cs typeface="ＭＳ ゴシック"/>
                  </a:rPr>
                  <a:t>×</a:t>
                </a:r>
                <a:r>
                  <a:rPr lang="en-US" sz="1500" dirty="0" smtClean="0">
                    <a:solidFill>
                      <a:schemeClr val="bg1"/>
                    </a:solidFill>
                    <a:sym typeface="Wingdings"/>
                  </a:rPr>
                  <a:t>10</a:t>
                </a:r>
                <a:r>
                  <a:rPr lang="en-US" sz="1500" baseline="30000" dirty="0" smtClean="0">
                    <a:solidFill>
                      <a:schemeClr val="bg1"/>
                    </a:solidFill>
                    <a:sym typeface="Wingdings"/>
                  </a:rPr>
                  <a:t>9</a:t>
                </a:r>
                <a:r>
                  <a:rPr lang="en-US" sz="1500" dirty="0" smtClean="0">
                    <a:solidFill>
                      <a:schemeClr val="bg1"/>
                    </a:solidFill>
                  </a:rPr>
                  <a:t>y</a:t>
                </a:r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0" name="Straight Arrow Connector 179"/>
              <p:cNvCxnSpPr>
                <a:cxnSpLocks/>
              </p:cNvCxnSpPr>
              <p:nvPr/>
            </p:nvCxnSpPr>
            <p:spPr>
              <a:xfrm flipH="1">
                <a:off x="7568073" y="5435950"/>
                <a:ext cx="360000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Arrow Connector 165"/>
            <p:cNvCxnSpPr>
              <a:cxnSpLocks/>
              <a:stCxn id="172" idx="1"/>
            </p:cNvCxnSpPr>
            <p:nvPr/>
          </p:nvCxnSpPr>
          <p:spPr>
            <a:xfrm flipH="1" flipV="1">
              <a:off x="495742" y="4977304"/>
              <a:ext cx="604883" cy="41516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2220805" y="5046111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677073" y="5061392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116919" y="5061392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557691" y="5045422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43307" y="5072529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08596" y="238194"/>
            <a:ext cx="2934523" cy="3317500"/>
            <a:chOff x="455018" y="428866"/>
            <a:chExt cx="2934523" cy="3317500"/>
          </a:xfrm>
        </p:grpSpPr>
        <p:sp>
          <p:nvSpPr>
            <p:cNvPr id="182" name="TextBox 181"/>
            <p:cNvSpPr txBox="1"/>
            <p:nvPr/>
          </p:nvSpPr>
          <p:spPr>
            <a:xfrm>
              <a:off x="2309541" y="495304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216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Po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0.148s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61094" y="1400080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212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B</a:t>
              </a:r>
              <a:r>
                <a:rPr lang="en-US" sz="1700" b="1" dirty="0">
                  <a:solidFill>
                    <a:schemeClr val="bg1"/>
                  </a:solidFill>
                </a:rPr>
                <a:t>i</a:t>
              </a:r>
              <a:endParaRPr lang="en-US" sz="17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60.54min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309541" y="1401026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212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Pb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10.64h</a:t>
              </a:r>
            </a:p>
          </p:txBody>
        </p:sp>
        <p:cxnSp>
          <p:nvCxnSpPr>
            <p:cNvPr id="185" name="Straight Arrow Connector 184"/>
            <p:cNvCxnSpPr>
              <a:cxnSpLocks/>
            </p:cNvCxnSpPr>
            <p:nvPr/>
          </p:nvCxnSpPr>
          <p:spPr>
            <a:xfrm>
              <a:off x="1948696" y="765304"/>
              <a:ext cx="3600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cxnSpLocks/>
            </p:cNvCxnSpPr>
            <p:nvPr/>
          </p:nvCxnSpPr>
          <p:spPr>
            <a:xfrm>
              <a:off x="2849541" y="1037886"/>
              <a:ext cx="0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 flipH="1">
              <a:off x="1946366" y="1670080"/>
              <a:ext cx="3600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cxnSpLocks/>
            </p:cNvCxnSpPr>
            <p:nvPr/>
          </p:nvCxnSpPr>
          <p:spPr>
            <a:xfrm>
              <a:off x="1401094" y="1944245"/>
              <a:ext cx="0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861094" y="2300080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208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Tl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3.058min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309541" y="2301026"/>
              <a:ext cx="1080000" cy="5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59595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</a:rPr>
                <a:t>212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Po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300ns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91" name="Straight Arrow Connector 190"/>
            <p:cNvCxnSpPr>
              <a:cxnSpLocks/>
            </p:cNvCxnSpPr>
            <p:nvPr/>
          </p:nvCxnSpPr>
          <p:spPr>
            <a:xfrm>
              <a:off x="1942682" y="1940080"/>
              <a:ext cx="363684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cxnSpLocks/>
            </p:cNvCxnSpPr>
            <p:nvPr/>
          </p:nvCxnSpPr>
          <p:spPr>
            <a:xfrm>
              <a:off x="1401094" y="2850531"/>
              <a:ext cx="0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861094" y="3206366"/>
              <a:ext cx="1080000" cy="54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baseline="30000" dirty="0" smtClean="0"/>
                <a:t>208</a:t>
              </a:r>
              <a:r>
                <a:rPr lang="en-US" sz="1700" b="1" dirty="0" smtClean="0"/>
                <a:t>Pb</a:t>
              </a:r>
            </a:p>
            <a:p>
              <a:pPr algn="ctr"/>
              <a:r>
                <a:rPr lang="en-US" sz="1600" dirty="0" smtClean="0"/>
                <a:t>Stable</a:t>
              </a:r>
              <a:endParaRPr lang="en-US" sz="1600" dirty="0"/>
            </a:p>
          </p:txBody>
        </p:sp>
        <p:cxnSp>
          <p:nvCxnSpPr>
            <p:cNvPr id="194" name="Straight Arrow Connector 193"/>
            <p:cNvCxnSpPr>
              <a:cxnSpLocks/>
            </p:cNvCxnSpPr>
            <p:nvPr/>
          </p:nvCxnSpPr>
          <p:spPr>
            <a:xfrm flipH="1">
              <a:off x="1941094" y="2850531"/>
              <a:ext cx="363684" cy="360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2009438" y="1316137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814037" y="997001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949265" y="428866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111791" y="1880121"/>
              <a:ext cx="1018227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Symbol" charset="2"/>
                  <a:cs typeface="Symbol" charset="2"/>
                </a:rPr>
                <a:t>b (64.1%)</a:t>
              </a:r>
              <a:endParaRPr lang="en-US" sz="16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55018" y="1899075"/>
              <a:ext cx="104387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Symbol" charset="2"/>
                  <a:cs typeface="Symbol" charset="2"/>
                </a:rPr>
                <a:t>a (35.9%)</a:t>
              </a:r>
              <a:endParaRPr lang="en-US" sz="16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097432" y="2848726"/>
              <a:ext cx="33855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a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393475" y="2825809"/>
              <a:ext cx="30431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700" b="1" dirty="0" smtClean="0">
                  <a:latin typeface="Symbol" charset="2"/>
                  <a:cs typeface="Symbol" charset="2"/>
                </a:rPr>
                <a:t>b</a:t>
              </a:r>
              <a:endParaRPr lang="en-US" sz="1700" b="1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229275" y="553859"/>
            <a:ext cx="837104" cy="4212000"/>
            <a:chOff x="8275697" y="744531"/>
            <a:chExt cx="837104" cy="4212000"/>
          </a:xfrm>
        </p:grpSpPr>
        <p:cxnSp>
          <p:nvCxnSpPr>
            <p:cNvPr id="203" name="Elbow Connector 202"/>
            <p:cNvCxnSpPr/>
            <p:nvPr/>
          </p:nvCxnSpPr>
          <p:spPr>
            <a:xfrm rot="16200000" flipV="1">
              <a:off x="6349697" y="2670531"/>
              <a:ext cx="4212000" cy="360000"/>
            </a:xfrm>
            <a:prstGeom prst="bentConnector3">
              <a:avLst>
                <a:gd name="adj1" fmla="val 99595"/>
              </a:avLst>
            </a:prstGeom>
            <a:ln w="38100" cmpd="sng">
              <a:solidFill>
                <a:schemeClr val="accent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 rot="5400000">
              <a:off x="8269262" y="2359130"/>
              <a:ext cx="121002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chemeClr val="accent1"/>
                  </a:solidFill>
                </a:rPr>
                <a:t>Exhale</a:t>
              </a:r>
              <a:endParaRPr lang="en-US" sz="25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-23701" y="574632"/>
            <a:ext cx="833021" cy="4212000"/>
            <a:chOff x="22721" y="765304"/>
            <a:chExt cx="833021" cy="4212000"/>
          </a:xfrm>
        </p:grpSpPr>
        <p:cxnSp>
          <p:nvCxnSpPr>
            <p:cNvPr id="206" name="Elbow Connector 205"/>
            <p:cNvCxnSpPr/>
            <p:nvPr/>
          </p:nvCxnSpPr>
          <p:spPr>
            <a:xfrm rot="5400000" flipH="1" flipV="1">
              <a:off x="-1430258" y="2691304"/>
              <a:ext cx="4212000" cy="360000"/>
            </a:xfrm>
            <a:prstGeom prst="bentConnector3">
              <a:avLst>
                <a:gd name="adj1" fmla="val 99595"/>
              </a:avLst>
            </a:prstGeom>
            <a:ln w="38100" cmpd="sng">
              <a:solidFill>
                <a:schemeClr val="accent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 rot="16200000">
              <a:off x="-343764" y="2328319"/>
              <a:ext cx="121002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chemeClr val="accent1"/>
                  </a:solidFill>
                </a:rPr>
                <a:t>Exhale</a:t>
              </a:r>
              <a:endParaRPr lang="en-US" sz="25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3422012" y="310321"/>
            <a:ext cx="2186958" cy="3248204"/>
            <a:chOff x="3468434" y="500993"/>
            <a:chExt cx="2186958" cy="3248204"/>
          </a:xfrm>
        </p:grpSpPr>
        <p:sp>
          <p:nvSpPr>
            <p:cNvPr id="209" name="Left Brace 208"/>
            <p:cNvSpPr/>
            <p:nvPr/>
          </p:nvSpPr>
          <p:spPr>
            <a:xfrm>
              <a:off x="5127262" y="500993"/>
              <a:ext cx="528130" cy="3240000"/>
            </a:xfrm>
            <a:prstGeom prst="leftBrace">
              <a:avLst/>
            </a:pr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Left Brace 209"/>
            <p:cNvSpPr/>
            <p:nvPr/>
          </p:nvSpPr>
          <p:spPr>
            <a:xfrm flipH="1">
              <a:off x="3468434" y="509197"/>
              <a:ext cx="528130" cy="3240000"/>
            </a:xfrm>
            <a:prstGeom prst="leftBrace">
              <a:avLst/>
            </a:pr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725937" y="1742981"/>
              <a:ext cx="1692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Attach to particulates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35306" cy="1371600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latin typeface="News Gothic MT"/>
                <a:cs typeface="News Gothic MT"/>
              </a:rPr>
              <a:t>Health risks OF RADON</a:t>
            </a:r>
            <a:endParaRPr lang="en-US" sz="3700" b="1" dirty="0">
              <a:latin typeface="News Gothic MT"/>
              <a:cs typeface="News Gothic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65181"/>
            <a:ext cx="78202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b="1" dirty="0">
                <a:latin typeface="News Gothic MT"/>
                <a:cs typeface="News Gothic MT"/>
              </a:rPr>
              <a:t>EPA: Radon second leading cause of lung cancer</a:t>
            </a:r>
          </a:p>
          <a:p>
            <a:pPr marL="800100" lvl="1" indent="-342900">
              <a:buFont typeface="Arial"/>
              <a:buChar char="•"/>
            </a:pPr>
            <a:r>
              <a:rPr lang="en-US" sz="2500" dirty="0">
                <a:latin typeface="News Gothic MT"/>
                <a:cs typeface="News Gothic MT"/>
              </a:rPr>
              <a:t>21,000 lung cancer death annually in U.S.A.</a:t>
            </a:r>
          </a:p>
          <a:p>
            <a:pPr marL="342900" indent="-342900">
              <a:buFont typeface="Arial"/>
              <a:buChar char="•"/>
            </a:pPr>
            <a:r>
              <a:rPr lang="en-US" sz="2500" b="1" dirty="0">
                <a:latin typeface="News Gothic MT"/>
                <a:cs typeface="News Gothic MT"/>
              </a:rPr>
              <a:t>WHO: Radon causes between 3–14% of all lung cancers</a:t>
            </a:r>
          </a:p>
          <a:p>
            <a:pPr marL="800100" lvl="1" indent="-342900">
              <a:buFont typeface="Arial"/>
              <a:buChar char="•"/>
            </a:pPr>
            <a:r>
              <a:rPr lang="en-US" sz="2500" dirty="0">
                <a:latin typeface="News Gothic MT"/>
                <a:cs typeface="News Gothic MT"/>
              </a:rPr>
              <a:t>Depends on average radon level and smoking </a:t>
            </a:r>
            <a:r>
              <a:rPr lang="en-US" sz="2500" dirty="0" smtClean="0">
                <a:latin typeface="News Gothic MT"/>
                <a:cs typeface="News Gothic MT"/>
              </a:rPr>
              <a:t>prevalence</a:t>
            </a:r>
            <a:endParaRPr lang="en-US" sz="2500" dirty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endParaRPr lang="en-US" sz="2500" dirty="0" smtClean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endParaRPr lang="en-US" sz="2500" dirty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endParaRPr lang="en-US" sz="2500" dirty="0" smtClean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endParaRPr lang="en-US" sz="2500" dirty="0"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01580" y="6420839"/>
            <a:ext cx="8811329" cy="484632"/>
            <a:chOff x="-201580" y="6270171"/>
            <a:chExt cx="8811329" cy="484632"/>
          </a:xfrm>
        </p:grpSpPr>
        <p:sp>
          <p:nvSpPr>
            <p:cNvPr id="13" name="Pentagon 12"/>
            <p:cNvSpPr/>
            <p:nvPr/>
          </p:nvSpPr>
          <p:spPr>
            <a:xfrm>
              <a:off x="-201580" y="6270171"/>
              <a:ext cx="3023999" cy="48463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evron 13"/>
            <p:cNvSpPr/>
            <p:nvPr/>
          </p:nvSpPr>
          <p:spPr>
            <a:xfrm>
              <a:off x="2707963" y="6270171"/>
              <a:ext cx="2995951" cy="48463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5585750" y="6270171"/>
              <a:ext cx="3023999" cy="48463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820" y="6312432"/>
              <a:ext cx="203813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What is Radon?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6354" y="6312432"/>
              <a:ext cx="238040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Dangers of Radon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4119" y="6312432"/>
              <a:ext cx="1526555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Some Data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75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35306" cy="1371600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latin typeface="News Gothic MT"/>
                <a:cs typeface="News Gothic MT"/>
              </a:rPr>
              <a:t>RADON DATA: SOME VALUES</a:t>
            </a:r>
            <a:endParaRPr lang="en-US" sz="3700" b="1" dirty="0"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62906"/>
              </p:ext>
            </p:extLst>
          </p:nvPr>
        </p:nvGraphicFramePr>
        <p:xfrm>
          <a:off x="454348" y="2019300"/>
          <a:ext cx="8235305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040"/>
                <a:gridCol w="3968942"/>
                <a:gridCol w="20423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News Gothic MT"/>
                          <a:cs typeface="News Gothic MT"/>
                        </a:rPr>
                        <a:t>Country</a:t>
                      </a:r>
                      <a:endParaRPr lang="en-US" sz="2500" dirty="0">
                        <a:latin typeface="News Gothic MT"/>
                        <a:cs typeface="News Gothic M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News Gothic MT"/>
                          <a:cs typeface="News Gothic MT"/>
                        </a:rPr>
                        <a:t>Average Radon Concentration in Homes (</a:t>
                      </a:r>
                      <a:r>
                        <a:rPr lang="en-US" sz="2500" dirty="0" err="1" smtClean="0">
                          <a:latin typeface="News Gothic MT"/>
                          <a:cs typeface="News Gothic MT"/>
                        </a:rPr>
                        <a:t>Bq</a:t>
                      </a:r>
                      <a:r>
                        <a:rPr lang="en-US" sz="2500" dirty="0" smtClean="0">
                          <a:latin typeface="News Gothic MT"/>
                          <a:cs typeface="News Gothic MT"/>
                        </a:rPr>
                        <a:t>/m</a:t>
                      </a:r>
                      <a:r>
                        <a:rPr lang="en-US" sz="2500" baseline="30000" dirty="0" smtClean="0">
                          <a:latin typeface="News Gothic MT"/>
                          <a:cs typeface="News Gothic MT"/>
                        </a:rPr>
                        <a:t>3</a:t>
                      </a:r>
                      <a:r>
                        <a:rPr lang="en-US" sz="2500" dirty="0" smtClean="0">
                          <a:latin typeface="News Gothic MT"/>
                          <a:cs typeface="News Gothic MT"/>
                        </a:rPr>
                        <a:t>)</a:t>
                      </a:r>
                      <a:endParaRPr lang="en-US" sz="2500" dirty="0">
                        <a:latin typeface="News Gothic MT"/>
                        <a:cs typeface="News Gothic M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News Gothic MT"/>
                          <a:cs typeface="News Gothic MT"/>
                        </a:rPr>
                        <a:t>Action Level</a:t>
                      </a:r>
                      <a:r>
                        <a:rPr lang="en-US" sz="2500" baseline="0" dirty="0" smtClean="0">
                          <a:latin typeface="News Gothic MT"/>
                          <a:cs typeface="News Gothic MT"/>
                        </a:rPr>
                        <a:t> </a:t>
                      </a:r>
                      <a:r>
                        <a:rPr lang="en-US" sz="2500" dirty="0" smtClean="0">
                          <a:latin typeface="News Gothic MT"/>
                          <a:cs typeface="News Gothic MT"/>
                        </a:rPr>
                        <a:t>(</a:t>
                      </a:r>
                      <a:r>
                        <a:rPr lang="en-US" sz="2500" dirty="0" err="1" smtClean="0">
                          <a:latin typeface="News Gothic MT"/>
                          <a:cs typeface="News Gothic MT"/>
                        </a:rPr>
                        <a:t>Bq</a:t>
                      </a:r>
                      <a:r>
                        <a:rPr lang="en-US" sz="2500" dirty="0" smtClean="0">
                          <a:latin typeface="News Gothic MT"/>
                          <a:cs typeface="News Gothic MT"/>
                        </a:rPr>
                        <a:t>/m</a:t>
                      </a:r>
                      <a:r>
                        <a:rPr lang="en-US" sz="2500" baseline="30000" dirty="0" smtClean="0">
                          <a:latin typeface="News Gothic MT"/>
                          <a:cs typeface="News Gothic MT"/>
                        </a:rPr>
                        <a:t>3</a:t>
                      </a:r>
                      <a:r>
                        <a:rPr lang="en-US" sz="2500" dirty="0" smtClean="0">
                          <a:latin typeface="News Gothic MT"/>
                          <a:cs typeface="News Gothic MT"/>
                        </a:rPr>
                        <a:t>)</a:t>
                      </a:r>
                      <a:endParaRPr lang="en-US" sz="2500" dirty="0"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USA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46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150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United Kingdom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20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200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Germany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50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News Gothic MT"/>
                          <a:cs typeface="News Gothic MT"/>
                        </a:rPr>
                        <a:t>250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Czech</a:t>
                      </a:r>
                      <a:r>
                        <a:rPr lang="en-US" sz="2000" baseline="0" dirty="0" smtClean="0">
                          <a:latin typeface="News Gothic MT"/>
                          <a:cs typeface="News Gothic MT"/>
                        </a:rPr>
                        <a:t> Republic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ews Gothic MT"/>
                          <a:cs typeface="News Gothic MT"/>
                        </a:rPr>
                        <a:t>140</a:t>
                      </a:r>
                      <a:endParaRPr lang="en-US" sz="2000" dirty="0">
                        <a:latin typeface="News Gothic MT"/>
                        <a:cs typeface="News Gothic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News Gothic MT"/>
                          <a:cs typeface="News Gothic MT"/>
                        </a:rPr>
                        <a:t>200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8834" y="4929012"/>
            <a:ext cx="8021747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News Gothic MT"/>
                <a:cs typeface="News Gothic MT"/>
              </a:rPr>
              <a:t>Table adapted from World Health Organization: Radon and Health Information Sheet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01580" y="6420839"/>
            <a:ext cx="8811329" cy="484632"/>
            <a:chOff x="-201580" y="6270171"/>
            <a:chExt cx="8811329" cy="484632"/>
          </a:xfrm>
        </p:grpSpPr>
        <p:sp>
          <p:nvSpPr>
            <p:cNvPr id="15" name="Pentagon 14"/>
            <p:cNvSpPr/>
            <p:nvPr/>
          </p:nvSpPr>
          <p:spPr>
            <a:xfrm>
              <a:off x="-201580" y="6270171"/>
              <a:ext cx="3023999" cy="484632"/>
            </a:xfrm>
            <a:prstGeom prst="homePlat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/>
            <p:cNvSpPr/>
            <p:nvPr/>
          </p:nvSpPr>
          <p:spPr>
            <a:xfrm>
              <a:off x="2707963" y="6270171"/>
              <a:ext cx="2995951" cy="48463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5585750" y="6270171"/>
              <a:ext cx="3023999" cy="48463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6820" y="6312432"/>
              <a:ext cx="203813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What is Radon?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6354" y="6312432"/>
              <a:ext cx="238040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Dangers of Radon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94119" y="6312432"/>
              <a:ext cx="1526555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Some Data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38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7-10-10 at 10.22.2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 r="3316" b="1"/>
          <a:stretch/>
        </p:blipFill>
        <p:spPr>
          <a:xfrm>
            <a:off x="785395" y="1421199"/>
            <a:ext cx="7573210" cy="543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0310" cy="1371600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latin typeface="News Gothic MT"/>
                <a:cs typeface="News Gothic MT"/>
              </a:rPr>
              <a:t>RADON DATA: AVERAGE VS ACTUAL</a:t>
            </a:r>
            <a:endParaRPr lang="en-US" sz="3700" b="1" dirty="0"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28955"/>
              </p:ext>
            </p:extLst>
          </p:nvPr>
        </p:nvGraphicFramePr>
        <p:xfrm>
          <a:off x="4096046" y="5608655"/>
          <a:ext cx="4161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433"/>
                <a:gridCol w="12217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Average radon concentration</a:t>
                      </a:r>
                      <a:endParaRPr lang="en-US" sz="16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Action level</a:t>
                      </a:r>
                      <a:endParaRPr lang="en-US" sz="16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 </a:t>
                      </a:r>
                      <a:r>
                        <a:rPr lang="en-US" sz="1600" b="0" baseline="0" dirty="0" err="1" smtClean="0"/>
                        <a:t>Bq</a:t>
                      </a:r>
                      <a:r>
                        <a:rPr lang="en-US" sz="1600" b="0" baseline="0" dirty="0" smtClean="0"/>
                        <a:t>/m</a:t>
                      </a:r>
                      <a:r>
                        <a:rPr lang="en-US" sz="1600" b="0" baseline="300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 </a:t>
                      </a:r>
                      <a:r>
                        <a:rPr lang="en-US" sz="1600" b="0" baseline="0" dirty="0" err="1" smtClean="0"/>
                        <a:t>Bq</a:t>
                      </a:r>
                      <a:r>
                        <a:rPr lang="en-US" sz="1600" b="0" baseline="0" dirty="0" smtClean="0"/>
                        <a:t>/m</a:t>
                      </a:r>
                      <a:r>
                        <a:rPr lang="en-US" sz="1600" b="0" baseline="300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02071" y="1326947"/>
            <a:ext cx="4610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News Gothic MT"/>
                <a:cs typeface="News Gothic MT"/>
              </a:rPr>
              <a:t>Map adapted from: EPA </a:t>
            </a:r>
            <a:r>
              <a:rPr lang="en-US" sz="1600" dirty="0">
                <a:latin typeface="News Gothic MT"/>
                <a:cs typeface="News Gothic MT"/>
              </a:rPr>
              <a:t>Map of </a:t>
            </a:r>
            <a:r>
              <a:rPr lang="en-US" sz="1600" dirty="0" smtClean="0">
                <a:latin typeface="News Gothic MT"/>
                <a:cs typeface="News Gothic MT"/>
              </a:rPr>
              <a:t>Radon Zones</a:t>
            </a:r>
            <a:endParaRPr lang="en-US" sz="1600" dirty="0">
              <a:latin typeface="News Gothic MT"/>
              <a:cs typeface="News Gothic M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8699" y="4151773"/>
            <a:ext cx="1766362" cy="1077218"/>
            <a:chOff x="8094165" y="4097712"/>
            <a:chExt cx="1766362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8094165" y="4097712"/>
              <a:ext cx="1766362" cy="10772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/>
                <a:t>Legend</a:t>
              </a:r>
            </a:p>
            <a:p>
              <a:r>
                <a:rPr lang="en-US" sz="1600" dirty="0" smtClean="0"/>
                <a:t>     &gt;148 </a:t>
              </a:r>
              <a:r>
                <a:rPr lang="en-US" sz="1600" dirty="0" err="1" smtClean="0"/>
                <a:t>Bq</a:t>
              </a:r>
              <a:r>
                <a:rPr lang="en-US" sz="1600" dirty="0" smtClean="0"/>
                <a:t>/m</a:t>
              </a:r>
              <a:r>
                <a:rPr lang="en-US" sz="1600" baseline="30000" dirty="0" smtClean="0"/>
                <a:t>3</a:t>
              </a:r>
            </a:p>
            <a:p>
              <a:r>
                <a:rPr lang="en-US" sz="1600" dirty="0" smtClean="0"/>
                <a:t>     74–148 </a:t>
              </a:r>
              <a:r>
                <a:rPr lang="en-US" sz="1600" dirty="0" err="1" smtClean="0"/>
                <a:t>Bq</a:t>
              </a:r>
              <a:r>
                <a:rPr lang="en-US" sz="1600" dirty="0" smtClean="0"/>
                <a:t>/m</a:t>
              </a:r>
              <a:r>
                <a:rPr lang="en-US" sz="1600" baseline="30000" dirty="0" smtClean="0"/>
                <a:t>3</a:t>
              </a:r>
            </a:p>
            <a:p>
              <a:r>
                <a:rPr lang="en-US" sz="1600" dirty="0" smtClean="0"/>
                <a:t>     &lt;74 </a:t>
              </a:r>
              <a:r>
                <a:rPr lang="en-US" sz="1600" dirty="0" err="1" smtClean="0"/>
                <a:t>Bq</a:t>
              </a:r>
              <a:r>
                <a:rPr lang="en-US" sz="1600" dirty="0" smtClean="0"/>
                <a:t>/m</a:t>
              </a:r>
              <a:r>
                <a:rPr lang="en-US" sz="1600" baseline="30000" dirty="0" smtClean="0"/>
                <a:t>3</a:t>
              </a:r>
              <a:endParaRPr lang="en-US" sz="1600" baseline="30000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8178605" y="4430341"/>
              <a:ext cx="180000" cy="180000"/>
            </a:xfrm>
            <a:prstGeom prst="rect">
              <a:avLst/>
            </a:prstGeom>
            <a:solidFill>
              <a:srgbClr val="951C3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8178605" y="4672741"/>
              <a:ext cx="180000" cy="18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8178605" y="4915141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01580" y="6420839"/>
            <a:ext cx="8811329" cy="484632"/>
            <a:chOff x="-201580" y="6270171"/>
            <a:chExt cx="8811329" cy="484632"/>
          </a:xfrm>
        </p:grpSpPr>
        <p:sp>
          <p:nvSpPr>
            <p:cNvPr id="22" name="Pentagon 21"/>
            <p:cNvSpPr/>
            <p:nvPr/>
          </p:nvSpPr>
          <p:spPr>
            <a:xfrm>
              <a:off x="-201580" y="6270171"/>
              <a:ext cx="3023999" cy="484632"/>
            </a:xfrm>
            <a:prstGeom prst="homePlat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hevron 22"/>
            <p:cNvSpPr/>
            <p:nvPr/>
          </p:nvSpPr>
          <p:spPr>
            <a:xfrm>
              <a:off x="2707963" y="6270171"/>
              <a:ext cx="2995951" cy="48463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5585750" y="6270171"/>
              <a:ext cx="3023999" cy="48463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6820" y="6312432"/>
              <a:ext cx="203813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What is Radon?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86354" y="6312432"/>
              <a:ext cx="238040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Dangers of Radon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94119" y="6312432"/>
              <a:ext cx="1526555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Some Data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63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35306" cy="1371600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latin typeface="News Gothic MT"/>
                <a:cs typeface="News Gothic MT"/>
              </a:rPr>
              <a:t>Singapore radon values</a:t>
            </a:r>
            <a:endParaRPr lang="en-US" sz="3700" b="1" dirty="0">
              <a:latin typeface="News Gothic MT"/>
              <a:cs typeface="News Gothic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65181"/>
            <a:ext cx="78202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b="1" dirty="0" smtClean="0">
                <a:latin typeface="News Gothic MT"/>
                <a:cs typeface="News Gothic MT"/>
              </a:rPr>
              <a:t>Preliminary results of radon level</a:t>
            </a:r>
            <a:endParaRPr lang="en-US" sz="2500" b="1" dirty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r>
              <a:rPr lang="en-US" sz="2500" b="1" dirty="0" smtClean="0">
                <a:latin typeface="News Gothic MT"/>
                <a:cs typeface="News Gothic MT"/>
              </a:rPr>
              <a:t>Factors influencing radon level</a:t>
            </a:r>
          </a:p>
          <a:p>
            <a:pPr marL="342900" indent="-342900">
              <a:buFont typeface="Arial"/>
              <a:buChar char="•"/>
            </a:pPr>
            <a:r>
              <a:rPr lang="en-US" sz="2500" b="1" dirty="0" smtClean="0">
                <a:latin typeface="News Gothic MT"/>
                <a:cs typeface="News Gothic MT"/>
              </a:rPr>
              <a:t>Effective way to reduce radon level in homes</a:t>
            </a:r>
            <a:endParaRPr lang="en-US" sz="2500" dirty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endParaRPr lang="en-US" sz="2500" dirty="0" smtClean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endParaRPr lang="en-US" sz="2500" dirty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endParaRPr lang="en-US" sz="2500" dirty="0" smtClean="0">
              <a:latin typeface="News Gothic MT"/>
              <a:cs typeface="News Gothic MT"/>
            </a:endParaRPr>
          </a:p>
          <a:p>
            <a:pPr marL="342900" indent="-342900">
              <a:buFont typeface="Arial"/>
              <a:buChar char="•"/>
            </a:pPr>
            <a:endParaRPr lang="en-US" sz="2500" dirty="0"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46F8-B08B-0346-8F85-114EF2A1D29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01580" y="6420839"/>
            <a:ext cx="8811329" cy="484632"/>
            <a:chOff x="-201580" y="6270171"/>
            <a:chExt cx="8811329" cy="484632"/>
          </a:xfrm>
        </p:grpSpPr>
        <p:sp>
          <p:nvSpPr>
            <p:cNvPr id="13" name="Pentagon 12"/>
            <p:cNvSpPr/>
            <p:nvPr/>
          </p:nvSpPr>
          <p:spPr>
            <a:xfrm>
              <a:off x="-201580" y="6270171"/>
              <a:ext cx="3023999" cy="484632"/>
            </a:xfrm>
            <a:prstGeom prst="homePlat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evron 13"/>
            <p:cNvSpPr/>
            <p:nvPr/>
          </p:nvSpPr>
          <p:spPr>
            <a:xfrm>
              <a:off x="2707963" y="6270171"/>
              <a:ext cx="2995951" cy="48463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5585750" y="6270171"/>
              <a:ext cx="3023999" cy="48463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820" y="6312432"/>
              <a:ext cx="203813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What is Radon?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6354" y="6312432"/>
              <a:ext cx="238040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Dangers of Radon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4119" y="6312432"/>
              <a:ext cx="1526555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News Gothic MT"/>
                  <a:cs typeface="News Gothic MT"/>
                </a:rPr>
                <a:t>Some Data</a:t>
              </a:r>
              <a:endParaRPr lang="en-US" sz="2000" dirty="0">
                <a:solidFill>
                  <a:schemeClr val="bg1"/>
                </a:solidFill>
                <a:latin typeface="News Gothic MT"/>
                <a:cs typeface="News Gothic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37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619" y="2536448"/>
            <a:ext cx="8636762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500" b="1" dirty="0" smtClean="0">
                <a:latin typeface="News Gothic MT"/>
                <a:cs typeface="News Gothic MT"/>
              </a:rPr>
              <a:t>P139: Measuring Radon Level in Singapore</a:t>
            </a:r>
          </a:p>
        </p:txBody>
      </p:sp>
    </p:spTree>
    <p:extLst>
      <p:ext uri="{BB962C8B-B14F-4D97-AF65-F5344CB8AC3E}">
        <p14:creationId xmlns:p14="http://schemas.microsoft.com/office/powerpoint/2010/main" val="286536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1</a:t>
            </a:r>
            <a:r>
              <a:rPr lang="en-US" sz="1600" dirty="0" smtClean="0"/>
              <a:t>] World Health </a:t>
            </a:r>
            <a:r>
              <a:rPr lang="en-US" sz="1600" dirty="0" err="1" smtClean="0"/>
              <a:t>Organisation</a:t>
            </a:r>
            <a:r>
              <a:rPr lang="en-US" sz="1600" dirty="0"/>
              <a:t>,</a:t>
            </a:r>
            <a:r>
              <a:rPr lang="en-US" sz="1600" dirty="0" smtClean="0"/>
              <a:t> Radon and Health: Information sheet. (2002) Retrieved from</a:t>
            </a:r>
            <a:r>
              <a:rPr lang="en-US" sz="1600" dirty="0"/>
              <a:t>: http://</a:t>
            </a:r>
            <a:r>
              <a:rPr lang="en-US" sz="1600" dirty="0" err="1"/>
              <a:t>www.who.int</a:t>
            </a:r>
            <a:r>
              <a:rPr lang="en-US" sz="1600" dirty="0"/>
              <a:t>/</a:t>
            </a:r>
            <a:r>
              <a:rPr lang="en-US" sz="1600" dirty="0" err="1"/>
              <a:t>ionizing_radiation</a:t>
            </a:r>
            <a:r>
              <a:rPr lang="en-US" sz="1600" dirty="0"/>
              <a:t>/</a:t>
            </a:r>
            <a:r>
              <a:rPr lang="en-US" sz="1600" dirty="0" err="1"/>
              <a:t>env</a:t>
            </a:r>
            <a:r>
              <a:rPr lang="en-US" sz="1600" dirty="0"/>
              <a:t>/</a:t>
            </a:r>
            <a:r>
              <a:rPr lang="en-US" sz="1600" dirty="0" err="1"/>
              <a:t>Radon_Info_sheet.pdf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[2] Decay </a:t>
            </a:r>
            <a:r>
              <a:rPr lang="en-US" sz="1600" dirty="0"/>
              <a:t>Data Evaluation </a:t>
            </a:r>
            <a:r>
              <a:rPr lang="en-US" sz="1600" dirty="0" smtClean="0"/>
              <a:t>Project. Retrieved from: http</a:t>
            </a:r>
            <a:r>
              <a:rPr lang="en-US" sz="1600" dirty="0"/>
              <a:t>://</a:t>
            </a:r>
            <a:r>
              <a:rPr lang="en-US" sz="1600" dirty="0" err="1"/>
              <a:t>www.nucleide.org</a:t>
            </a:r>
            <a:r>
              <a:rPr lang="en-US" sz="1600" dirty="0"/>
              <a:t>/DDEP_WG/</a:t>
            </a:r>
            <a:r>
              <a:rPr lang="en-US" sz="1600" dirty="0" err="1"/>
              <a:t>DDEPdata.htm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[3] A </a:t>
            </a:r>
            <a:r>
              <a:rPr lang="en-US" sz="1600" dirty="0"/>
              <a:t>Bradley, Introduction to Radiation Protection </a:t>
            </a:r>
            <a:r>
              <a:rPr lang="en-US" sz="1600" dirty="0" err="1"/>
              <a:t>Dosimetry</a:t>
            </a:r>
            <a:r>
              <a:rPr lang="en-US" sz="1600" dirty="0"/>
              <a:t>. </a:t>
            </a:r>
            <a:r>
              <a:rPr lang="en-US" sz="1600" dirty="0" smtClean="0"/>
              <a:t>J</a:t>
            </a:r>
            <a:r>
              <a:rPr lang="en-US" sz="1600" dirty="0"/>
              <a:t>. </a:t>
            </a:r>
            <a:r>
              <a:rPr lang="en-US" sz="1600" dirty="0" err="1"/>
              <a:t>Radiol</a:t>
            </a:r>
            <a:r>
              <a:rPr lang="en-US" sz="1600" dirty="0"/>
              <a:t>. Prot</a:t>
            </a:r>
            <a:r>
              <a:rPr lang="en-US" sz="1600" dirty="0" smtClean="0"/>
              <a:t>. pp. 174 – 180 (</a:t>
            </a:r>
            <a:r>
              <a:rPr lang="en-US" sz="1600" dirty="0"/>
              <a:t>1996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62A-8158-A84F-BD71-AA828901C3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15294</TotalTime>
  <Words>466</Words>
  <Application>Microsoft Macintosh PowerPoint</Application>
  <PresentationFormat>On-screen Show (4:3)</PresentationFormat>
  <Paragraphs>165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Essential</vt:lpstr>
      <vt:lpstr>PowerPoint Presentation</vt:lpstr>
      <vt:lpstr>PowerPoint Presentation</vt:lpstr>
      <vt:lpstr>Health risks OF RADON</vt:lpstr>
      <vt:lpstr>RADON DATA: SOME VALUES</vt:lpstr>
      <vt:lpstr>RADON DATA: AVERAGE VS ACTUAL</vt:lpstr>
      <vt:lpstr>Singapore radon values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269</cp:revision>
  <dcterms:created xsi:type="dcterms:W3CDTF">2017-11-07T08:12:24Z</dcterms:created>
  <dcterms:modified xsi:type="dcterms:W3CDTF">2018-03-07T07:26:32Z</dcterms:modified>
</cp:coreProperties>
</file>